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298" r:id="rId2"/>
    <p:sldId id="300" r:id="rId3"/>
    <p:sldId id="320" r:id="rId4"/>
    <p:sldId id="374" r:id="rId5"/>
    <p:sldId id="365" r:id="rId6"/>
    <p:sldId id="366" r:id="rId7"/>
    <p:sldId id="368" r:id="rId8"/>
    <p:sldId id="369" r:id="rId9"/>
    <p:sldId id="373" r:id="rId10"/>
    <p:sldId id="372" r:id="rId11"/>
    <p:sldId id="299" r:id="rId12"/>
    <p:sldId id="397" r:id="rId13"/>
    <p:sldId id="399" r:id="rId14"/>
    <p:sldId id="398" r:id="rId15"/>
    <p:sldId id="400" r:id="rId16"/>
    <p:sldId id="396" r:id="rId17"/>
    <p:sldId id="363" r:id="rId18"/>
    <p:sldId id="364" r:id="rId19"/>
    <p:sldId id="389" r:id="rId20"/>
    <p:sldId id="390" r:id="rId21"/>
    <p:sldId id="391" r:id="rId22"/>
    <p:sldId id="392" r:id="rId23"/>
    <p:sldId id="394" r:id="rId24"/>
    <p:sldId id="395" r:id="rId25"/>
    <p:sldId id="371" r:id="rId26"/>
    <p:sldId id="338" r:id="rId27"/>
    <p:sldId id="381" r:id="rId28"/>
    <p:sldId id="376" r:id="rId29"/>
    <p:sldId id="377" r:id="rId30"/>
    <p:sldId id="375" r:id="rId31"/>
    <p:sldId id="378" r:id="rId32"/>
    <p:sldId id="379" r:id="rId33"/>
    <p:sldId id="380" r:id="rId34"/>
    <p:sldId id="382" r:id="rId35"/>
    <p:sldId id="383" r:id="rId36"/>
    <p:sldId id="384" r:id="rId37"/>
    <p:sldId id="385" r:id="rId38"/>
    <p:sldId id="387" r:id="rId39"/>
    <p:sldId id="386" r:id="rId40"/>
    <p:sldId id="388" r:id="rId41"/>
    <p:sldId id="310" r:id="rId42"/>
    <p:sldId id="285"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F7794D-5B68-CAE4-D600-3CF0021D8FB5}" v="91" dt="2025-12-09T04:03:44.4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5B415B-8F23-4586-846E-F93B8F8D8540}"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F66D6206-311B-41FD-A1AB-17AC74947BF7}">
      <dgm:prSet/>
      <dgm:spPr/>
      <dgm:t>
        <a:bodyPr/>
        <a:lstStyle/>
        <a:p>
          <a:r>
            <a:rPr lang="en-US">
              <a:latin typeface="Aptos"/>
              <a:ea typeface="+mn-ea"/>
              <a:cs typeface="+mn-cs"/>
            </a:rPr>
            <a:t>Not Supervised</a:t>
          </a:r>
        </a:p>
      </dgm:t>
    </dgm:pt>
    <dgm:pt modelId="{A28426FF-71F7-4A27-A7F6-42017745E7F7}" type="parTrans" cxnId="{0E57467B-3517-4D7A-9E21-E5D5B4FB43BA}">
      <dgm:prSet/>
      <dgm:spPr/>
      <dgm:t>
        <a:bodyPr/>
        <a:lstStyle/>
        <a:p>
          <a:endParaRPr lang="en-US"/>
        </a:p>
      </dgm:t>
    </dgm:pt>
    <dgm:pt modelId="{E5227F84-5B11-424B-A49D-5F5180EAAEDE}" type="sibTrans" cxnId="{0E57467B-3517-4D7A-9E21-E5D5B4FB43BA}">
      <dgm:prSet/>
      <dgm:spPr/>
      <dgm:t>
        <a:bodyPr/>
        <a:lstStyle/>
        <a:p>
          <a:endParaRPr lang="en-US"/>
        </a:p>
      </dgm:t>
    </dgm:pt>
    <dgm:pt modelId="{6A8FD042-651C-4FB4-B98F-1E74D343986D}">
      <dgm:prSet/>
      <dgm:spPr/>
      <dgm:t>
        <a:bodyPr/>
        <a:lstStyle/>
        <a:p>
          <a:r>
            <a:rPr lang="en-US">
              <a:latin typeface="Aptos" panose="020B0004020202020204"/>
              <a:ea typeface="+mn-ea"/>
              <a:cs typeface="+mn-cs"/>
            </a:rPr>
            <a:t>Not Reinforced</a:t>
          </a:r>
        </a:p>
      </dgm:t>
    </dgm:pt>
    <dgm:pt modelId="{9D1F7A0A-A48D-4225-A98F-27827EBF44EA}" type="parTrans" cxnId="{8D7F2604-10E6-4C6C-95E1-47E69AFB714A}">
      <dgm:prSet/>
      <dgm:spPr/>
      <dgm:t>
        <a:bodyPr/>
        <a:lstStyle/>
        <a:p>
          <a:endParaRPr lang="en-US"/>
        </a:p>
      </dgm:t>
    </dgm:pt>
    <dgm:pt modelId="{AD7C814E-B047-4B65-BD9D-B15A84C491C1}" type="sibTrans" cxnId="{8D7F2604-10E6-4C6C-95E1-47E69AFB714A}">
      <dgm:prSet/>
      <dgm:spPr/>
      <dgm:t>
        <a:bodyPr/>
        <a:lstStyle/>
        <a:p>
          <a:endParaRPr lang="en-US"/>
        </a:p>
      </dgm:t>
    </dgm:pt>
    <dgm:pt modelId="{20CEB86A-C29B-4EB5-8006-FEE77F78ECAD}">
      <dgm:prSet phldr="0"/>
      <dgm:spPr/>
      <dgm:t>
        <a:bodyPr/>
        <a:lstStyle/>
        <a:p>
          <a:pPr rtl="0"/>
          <a:r>
            <a:rPr lang="en-US">
              <a:latin typeface="Aptos"/>
              <a:ea typeface="+mn-ea"/>
              <a:cs typeface="+mn-cs"/>
            </a:rPr>
            <a:t>Largely by observation, with remarkably little interaction.</a:t>
          </a:r>
        </a:p>
      </dgm:t>
    </dgm:pt>
    <dgm:pt modelId="{53EE434E-4C01-47C9-8A70-2A357D09622A}" type="parTrans" cxnId="{C1A36122-6C29-4B81-A852-C1B98F34EADD}">
      <dgm:prSet/>
      <dgm:spPr/>
    </dgm:pt>
    <dgm:pt modelId="{2EF42567-B28F-4B35-838D-7AF9FC8B56A7}" type="sibTrans" cxnId="{C1A36122-6C29-4B81-A852-C1B98F34EADD}">
      <dgm:prSet/>
      <dgm:spPr/>
    </dgm:pt>
    <dgm:pt modelId="{FAE6A80F-9336-486B-A864-5B1ABB762DCF}" type="pres">
      <dgm:prSet presAssocID="{B25B415B-8F23-4586-846E-F93B8F8D8540}" presName="vert0" presStyleCnt="0">
        <dgm:presLayoutVars>
          <dgm:dir/>
          <dgm:animOne val="branch"/>
          <dgm:animLvl val="lvl"/>
        </dgm:presLayoutVars>
      </dgm:prSet>
      <dgm:spPr/>
    </dgm:pt>
    <dgm:pt modelId="{0CD9EF90-815C-4888-A852-CF365BD78538}" type="pres">
      <dgm:prSet presAssocID="{F66D6206-311B-41FD-A1AB-17AC74947BF7}" presName="thickLine" presStyleLbl="alignNode1" presStyleIdx="0" presStyleCnt="3"/>
      <dgm:spPr/>
    </dgm:pt>
    <dgm:pt modelId="{C5CD744F-0F25-44E5-A650-EF8528340EB9}" type="pres">
      <dgm:prSet presAssocID="{F66D6206-311B-41FD-A1AB-17AC74947BF7}" presName="horz1" presStyleCnt="0"/>
      <dgm:spPr/>
    </dgm:pt>
    <dgm:pt modelId="{0B839209-98B2-4B89-82FD-F56A4201A75A}" type="pres">
      <dgm:prSet presAssocID="{F66D6206-311B-41FD-A1AB-17AC74947BF7}" presName="tx1" presStyleLbl="revTx" presStyleIdx="0" presStyleCnt="3"/>
      <dgm:spPr/>
    </dgm:pt>
    <dgm:pt modelId="{ABDBB574-0BC3-4CEB-B420-95D395BC483F}" type="pres">
      <dgm:prSet presAssocID="{F66D6206-311B-41FD-A1AB-17AC74947BF7}" presName="vert1" presStyleCnt="0"/>
      <dgm:spPr/>
    </dgm:pt>
    <dgm:pt modelId="{137DCEE8-3723-489E-A1A3-4CB6028E6D1C}" type="pres">
      <dgm:prSet presAssocID="{6A8FD042-651C-4FB4-B98F-1E74D343986D}" presName="thickLine" presStyleLbl="alignNode1" presStyleIdx="1" presStyleCnt="3"/>
      <dgm:spPr/>
    </dgm:pt>
    <dgm:pt modelId="{D2AF2242-FF98-4DEB-9761-3E01C49FEFB4}" type="pres">
      <dgm:prSet presAssocID="{6A8FD042-651C-4FB4-B98F-1E74D343986D}" presName="horz1" presStyleCnt="0"/>
      <dgm:spPr/>
    </dgm:pt>
    <dgm:pt modelId="{67CFCAE9-0DB2-4132-9372-BFFBDD1F4FF2}" type="pres">
      <dgm:prSet presAssocID="{6A8FD042-651C-4FB4-B98F-1E74D343986D}" presName="tx1" presStyleLbl="revTx" presStyleIdx="1" presStyleCnt="3"/>
      <dgm:spPr/>
    </dgm:pt>
    <dgm:pt modelId="{66284A23-5EE4-4924-855E-E45AC31EEC74}" type="pres">
      <dgm:prSet presAssocID="{6A8FD042-651C-4FB4-B98F-1E74D343986D}" presName="vert1" presStyleCnt="0"/>
      <dgm:spPr/>
    </dgm:pt>
    <dgm:pt modelId="{3F60FE43-8ABA-4B43-A53B-0A8C2AF9B02B}" type="pres">
      <dgm:prSet presAssocID="{20CEB86A-C29B-4EB5-8006-FEE77F78ECAD}" presName="thickLine" presStyleLbl="alignNode1" presStyleIdx="2" presStyleCnt="3"/>
      <dgm:spPr/>
    </dgm:pt>
    <dgm:pt modelId="{BCC965DF-2685-4874-BFB2-ACD635B62CC8}" type="pres">
      <dgm:prSet presAssocID="{20CEB86A-C29B-4EB5-8006-FEE77F78ECAD}" presName="horz1" presStyleCnt="0"/>
      <dgm:spPr/>
    </dgm:pt>
    <dgm:pt modelId="{E476971E-52CF-45E6-9C43-79F882A4D56B}" type="pres">
      <dgm:prSet presAssocID="{20CEB86A-C29B-4EB5-8006-FEE77F78ECAD}" presName="tx1" presStyleLbl="revTx" presStyleIdx="2" presStyleCnt="3"/>
      <dgm:spPr/>
    </dgm:pt>
    <dgm:pt modelId="{E09B838F-2D76-4AD1-877B-9440A6E24515}" type="pres">
      <dgm:prSet presAssocID="{20CEB86A-C29B-4EB5-8006-FEE77F78ECAD}" presName="vert1" presStyleCnt="0"/>
      <dgm:spPr/>
    </dgm:pt>
  </dgm:ptLst>
  <dgm:cxnLst>
    <dgm:cxn modelId="{8D7F2604-10E6-4C6C-95E1-47E69AFB714A}" srcId="{B25B415B-8F23-4586-846E-F93B8F8D8540}" destId="{6A8FD042-651C-4FB4-B98F-1E74D343986D}" srcOrd="1" destOrd="0" parTransId="{9D1F7A0A-A48D-4225-A98F-27827EBF44EA}" sibTransId="{AD7C814E-B047-4B65-BD9D-B15A84C491C1}"/>
    <dgm:cxn modelId="{C1A36122-6C29-4B81-A852-C1B98F34EADD}" srcId="{B25B415B-8F23-4586-846E-F93B8F8D8540}" destId="{20CEB86A-C29B-4EB5-8006-FEE77F78ECAD}" srcOrd="2" destOrd="0" parTransId="{53EE434E-4C01-47C9-8A70-2A357D09622A}" sibTransId="{2EF42567-B28F-4B35-838D-7AF9FC8B56A7}"/>
    <dgm:cxn modelId="{0E57467B-3517-4D7A-9E21-E5D5B4FB43BA}" srcId="{B25B415B-8F23-4586-846E-F93B8F8D8540}" destId="{F66D6206-311B-41FD-A1AB-17AC74947BF7}" srcOrd="0" destOrd="0" parTransId="{A28426FF-71F7-4A27-A7F6-42017745E7F7}" sibTransId="{E5227F84-5B11-424B-A49D-5F5180EAAEDE}"/>
    <dgm:cxn modelId="{3CC9ADDB-1A92-46B9-999B-8D3807A5094A}" type="presOf" srcId="{20CEB86A-C29B-4EB5-8006-FEE77F78ECAD}" destId="{E476971E-52CF-45E6-9C43-79F882A4D56B}" srcOrd="0" destOrd="0" presId="urn:microsoft.com/office/officeart/2008/layout/LinedList"/>
    <dgm:cxn modelId="{AAB820E8-7D4D-4F5A-B310-B3B08A8B2EEF}" type="presOf" srcId="{F66D6206-311B-41FD-A1AB-17AC74947BF7}" destId="{0B839209-98B2-4B89-82FD-F56A4201A75A}" srcOrd="0" destOrd="0" presId="urn:microsoft.com/office/officeart/2008/layout/LinedList"/>
    <dgm:cxn modelId="{B284C2E9-8414-4DAE-A670-C4E6B0ACCAFA}" type="presOf" srcId="{6A8FD042-651C-4FB4-B98F-1E74D343986D}" destId="{67CFCAE9-0DB2-4132-9372-BFFBDD1F4FF2}" srcOrd="0" destOrd="0" presId="urn:microsoft.com/office/officeart/2008/layout/LinedList"/>
    <dgm:cxn modelId="{D8A18EEF-48D0-4B64-AED7-036F0D191969}" type="presOf" srcId="{B25B415B-8F23-4586-846E-F93B8F8D8540}" destId="{FAE6A80F-9336-486B-A864-5B1ABB762DCF}" srcOrd="0" destOrd="0" presId="urn:microsoft.com/office/officeart/2008/layout/LinedList"/>
    <dgm:cxn modelId="{BB3D2C43-82D0-4870-BED1-70DAE21FD584}" type="presParOf" srcId="{FAE6A80F-9336-486B-A864-5B1ABB762DCF}" destId="{0CD9EF90-815C-4888-A852-CF365BD78538}" srcOrd="0" destOrd="0" presId="urn:microsoft.com/office/officeart/2008/layout/LinedList"/>
    <dgm:cxn modelId="{3EC2215D-6028-401B-A987-7CA8F171B1CF}" type="presParOf" srcId="{FAE6A80F-9336-486B-A864-5B1ABB762DCF}" destId="{C5CD744F-0F25-44E5-A650-EF8528340EB9}" srcOrd="1" destOrd="0" presId="urn:microsoft.com/office/officeart/2008/layout/LinedList"/>
    <dgm:cxn modelId="{08972B9C-CBFE-4089-AB04-6392C8A21417}" type="presParOf" srcId="{C5CD744F-0F25-44E5-A650-EF8528340EB9}" destId="{0B839209-98B2-4B89-82FD-F56A4201A75A}" srcOrd="0" destOrd="0" presId="urn:microsoft.com/office/officeart/2008/layout/LinedList"/>
    <dgm:cxn modelId="{C5EC6853-2281-407F-B679-E386541BAC92}" type="presParOf" srcId="{C5CD744F-0F25-44E5-A650-EF8528340EB9}" destId="{ABDBB574-0BC3-4CEB-B420-95D395BC483F}" srcOrd="1" destOrd="0" presId="urn:microsoft.com/office/officeart/2008/layout/LinedList"/>
    <dgm:cxn modelId="{585200CE-7A69-4A2C-AD28-8E0BD7DF3C9D}" type="presParOf" srcId="{FAE6A80F-9336-486B-A864-5B1ABB762DCF}" destId="{137DCEE8-3723-489E-A1A3-4CB6028E6D1C}" srcOrd="2" destOrd="0" presId="urn:microsoft.com/office/officeart/2008/layout/LinedList"/>
    <dgm:cxn modelId="{DCE07046-901D-453F-AD25-740F7A2367C9}" type="presParOf" srcId="{FAE6A80F-9336-486B-A864-5B1ABB762DCF}" destId="{D2AF2242-FF98-4DEB-9761-3E01C49FEFB4}" srcOrd="3" destOrd="0" presId="urn:microsoft.com/office/officeart/2008/layout/LinedList"/>
    <dgm:cxn modelId="{5D93DF99-5530-4CDB-BAE1-C8F9FF40F5F3}" type="presParOf" srcId="{D2AF2242-FF98-4DEB-9761-3E01C49FEFB4}" destId="{67CFCAE9-0DB2-4132-9372-BFFBDD1F4FF2}" srcOrd="0" destOrd="0" presId="urn:microsoft.com/office/officeart/2008/layout/LinedList"/>
    <dgm:cxn modelId="{2ADBE922-F048-44A2-B816-0E685A79B481}" type="presParOf" srcId="{D2AF2242-FF98-4DEB-9761-3E01C49FEFB4}" destId="{66284A23-5EE4-4924-855E-E45AC31EEC74}" srcOrd="1" destOrd="0" presId="urn:microsoft.com/office/officeart/2008/layout/LinedList"/>
    <dgm:cxn modelId="{7E0FB2E3-AE4A-4241-AF7F-495B799E67B7}" type="presParOf" srcId="{FAE6A80F-9336-486B-A864-5B1ABB762DCF}" destId="{3F60FE43-8ABA-4B43-A53B-0A8C2AF9B02B}" srcOrd="4" destOrd="0" presId="urn:microsoft.com/office/officeart/2008/layout/LinedList"/>
    <dgm:cxn modelId="{3E554681-54B9-4A7A-B19F-997CBDD11AAF}" type="presParOf" srcId="{FAE6A80F-9336-486B-A864-5B1ABB762DCF}" destId="{BCC965DF-2685-4874-BFB2-ACD635B62CC8}" srcOrd="5" destOrd="0" presId="urn:microsoft.com/office/officeart/2008/layout/LinedList"/>
    <dgm:cxn modelId="{50F0C671-DF8D-4FF6-BF20-DC250602FD1C}" type="presParOf" srcId="{BCC965DF-2685-4874-BFB2-ACD635B62CC8}" destId="{E476971E-52CF-45E6-9C43-79F882A4D56B}" srcOrd="0" destOrd="0" presId="urn:microsoft.com/office/officeart/2008/layout/LinedList"/>
    <dgm:cxn modelId="{3BCA5309-9C6A-4E97-9D61-09694F71555A}" type="presParOf" srcId="{BCC965DF-2685-4874-BFB2-ACD635B62CC8}" destId="{E09B838F-2D76-4AD1-877B-9440A6E24515}"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6E4AC1-54C4-4158-978D-5B8CEF87C6CB}" type="doc">
      <dgm:prSet loTypeId="urn:microsoft.com/office/officeart/2005/8/layout/chevron1" loCatId="process" qsTypeId="urn:microsoft.com/office/officeart/2005/8/quickstyle/simple2" qsCatId="simple" csTypeId="urn:microsoft.com/office/officeart/2005/8/colors/accent2_2" csCatId="accent2" phldr="1"/>
      <dgm:spPr/>
      <dgm:t>
        <a:bodyPr/>
        <a:lstStyle/>
        <a:p>
          <a:endParaRPr lang="en-US"/>
        </a:p>
      </dgm:t>
    </dgm:pt>
    <dgm:pt modelId="{08F46E34-75B8-4D79-A010-EC3D4A0D835D}">
      <dgm:prSet/>
      <dgm:spPr/>
      <dgm:t>
        <a:bodyPr/>
        <a:lstStyle/>
        <a:p>
          <a:r>
            <a:rPr lang="en-US" b="1"/>
            <a:t>Input:</a:t>
          </a:r>
          <a:r>
            <a:rPr lang="en-US"/>
            <a:t> pre-generated SQuAD tensors</a:t>
          </a:r>
        </a:p>
      </dgm:t>
    </dgm:pt>
    <dgm:pt modelId="{DFB88752-9643-4383-AEED-46A43CC5976F}" type="parTrans" cxnId="{394F92C7-DD60-4AEE-853D-CD1C02EB7EC8}">
      <dgm:prSet/>
      <dgm:spPr/>
      <dgm:t>
        <a:bodyPr/>
        <a:lstStyle/>
        <a:p>
          <a:endParaRPr lang="en-US"/>
        </a:p>
      </dgm:t>
    </dgm:pt>
    <dgm:pt modelId="{AA225B69-91A1-4319-B946-882A29A9B449}" type="sibTrans" cxnId="{394F92C7-DD60-4AEE-853D-CD1C02EB7EC8}">
      <dgm:prSet/>
      <dgm:spPr/>
      <dgm:t>
        <a:bodyPr/>
        <a:lstStyle/>
        <a:p>
          <a:endParaRPr lang="en-US"/>
        </a:p>
      </dgm:t>
    </dgm:pt>
    <dgm:pt modelId="{0F7A7F03-73A7-4CF0-B6BA-2B5A5DF86573}">
      <dgm:prSet/>
      <dgm:spPr/>
      <dgm:t>
        <a:bodyPr/>
        <a:lstStyle/>
        <a:p>
          <a:pPr rtl="0"/>
          <a:r>
            <a:rPr lang="en-US"/>
            <a:t>soft_token_generator </a:t>
          </a:r>
          <a:br>
            <a:rPr lang="en-US"/>
          </a:br>
          <a:r>
            <a:rPr lang="en-US"/>
            <a:t>(MLP → GELU → LayerNorm) → </a:t>
          </a:r>
          <a:endParaRPr lang="en-US">
            <a:latin typeface="Aptos Display" panose="020F0302020204030204"/>
          </a:endParaRPr>
        </a:p>
      </dgm:t>
    </dgm:pt>
    <dgm:pt modelId="{BEBDD9B2-E503-42C5-A53D-C82777F828C9}" type="parTrans" cxnId="{8FD19B3B-441E-4796-A0CC-77193567DA73}">
      <dgm:prSet/>
      <dgm:spPr/>
      <dgm:t>
        <a:bodyPr/>
        <a:lstStyle/>
        <a:p>
          <a:endParaRPr lang="en-US"/>
        </a:p>
      </dgm:t>
    </dgm:pt>
    <dgm:pt modelId="{28FA50D7-60DE-43B3-92C2-CFCA6A73C75E}" type="sibTrans" cxnId="{8FD19B3B-441E-4796-A0CC-77193567DA73}">
      <dgm:prSet/>
      <dgm:spPr/>
      <dgm:t>
        <a:bodyPr/>
        <a:lstStyle/>
        <a:p>
          <a:endParaRPr lang="en-US"/>
        </a:p>
      </dgm:t>
    </dgm:pt>
    <dgm:pt modelId="{FBDF7E03-03DF-4C6B-9187-F07383C19D56}">
      <dgm:prSet/>
      <dgm:spPr/>
      <dgm:t>
        <a:bodyPr/>
        <a:lstStyle/>
        <a:p>
          <a:pPr rtl="0"/>
          <a:r>
            <a:rPr lang="en-US"/>
            <a:t>energy_head </a:t>
          </a:r>
          <a:br>
            <a:rPr lang="en-US"/>
          </a:br>
          <a:r>
            <a:rPr lang="en-US"/>
            <a:t>(MLP → tanh → Linear) </a:t>
          </a:r>
          <a:br>
            <a:rPr lang="en-US">
              <a:latin typeface="Aptos Display" panose="020F0302020204030204"/>
            </a:rPr>
          </a:br>
          <a:r>
            <a:rPr lang="en-US"/>
            <a:t>→ scalar energy</a:t>
          </a:r>
        </a:p>
      </dgm:t>
    </dgm:pt>
    <dgm:pt modelId="{CBC6CBB0-0CDD-45B0-8ACC-B63B8A953305}" type="parTrans" cxnId="{6DFFA676-333D-41D0-A5CB-5627B6A51808}">
      <dgm:prSet/>
      <dgm:spPr/>
      <dgm:t>
        <a:bodyPr/>
        <a:lstStyle/>
        <a:p>
          <a:endParaRPr lang="en-US"/>
        </a:p>
      </dgm:t>
    </dgm:pt>
    <dgm:pt modelId="{1BC60536-D536-44DA-8F2C-DCBBC3772C00}" type="sibTrans" cxnId="{6DFFA676-333D-41D0-A5CB-5627B6A51808}">
      <dgm:prSet/>
      <dgm:spPr/>
      <dgm:t>
        <a:bodyPr/>
        <a:lstStyle/>
        <a:p>
          <a:endParaRPr lang="en-US"/>
        </a:p>
      </dgm:t>
    </dgm:pt>
    <dgm:pt modelId="{4F2D0F5F-4925-4576-9880-E141863445BB}">
      <dgm:prSet phldr="0"/>
      <dgm:spPr/>
      <dgm:t>
        <a:bodyPr/>
        <a:lstStyle/>
        <a:p>
          <a:pPr rtl="0"/>
          <a:r>
            <a:rPr lang="en-US"/>
            <a:t>TransformerBackbone </a:t>
          </a:r>
          <a:br>
            <a:rPr lang="en-US">
              <a:latin typeface="Aptos Display" panose="020F0302020204030204"/>
            </a:rPr>
          </a:br>
          <a:r>
            <a:rPr lang="en-US"/>
            <a:t>(Linear </a:t>
          </a:r>
          <a:r>
            <a:rPr lang="en-US">
              <a:latin typeface="Aptos Display" panose="020F0302020204030204"/>
            </a:rPr>
            <a:t>I/P project</a:t>
          </a:r>
          <a:r>
            <a:rPr lang="en-US"/>
            <a:t> →</a:t>
          </a:r>
          <a:br>
            <a:rPr lang="en-US">
              <a:latin typeface="Aptos Display" panose="020F0302020204030204"/>
            </a:rPr>
          </a:br>
          <a:r>
            <a:rPr lang="en-US">
              <a:latin typeface="Aptos Display" panose="020F0302020204030204"/>
            </a:rPr>
            <a:t>Positional Encoding</a:t>
          </a:r>
          <a:r>
            <a:rPr lang="en-US"/>
            <a:t> →</a:t>
          </a:r>
          <a:br>
            <a:rPr lang="en-US">
              <a:latin typeface="Aptos Display" panose="020F0302020204030204"/>
            </a:rPr>
          </a:br>
          <a:r>
            <a:rPr lang="en-US">
              <a:latin typeface="Aptos Display" panose="020F0302020204030204"/>
            </a:rPr>
            <a:t>Transformer Encoder</a:t>
          </a:r>
          <a:r>
            <a:rPr lang="en-US"/>
            <a:t>)</a:t>
          </a:r>
        </a:p>
      </dgm:t>
    </dgm:pt>
    <dgm:pt modelId="{5F66FE90-7207-4EF1-98E0-B8FA50AC045B}" type="parTrans" cxnId="{A6833189-4B31-4D7F-B645-31AF53DBDE43}">
      <dgm:prSet/>
      <dgm:spPr/>
    </dgm:pt>
    <dgm:pt modelId="{DCCBE183-8D4B-4F15-8AD9-A648C0A7F0F8}" type="sibTrans" cxnId="{A6833189-4B31-4D7F-B645-31AF53DBDE43}">
      <dgm:prSet/>
      <dgm:spPr/>
    </dgm:pt>
    <dgm:pt modelId="{F3DC5433-AA77-4683-AA3F-A072610C3AA4}" type="pres">
      <dgm:prSet presAssocID="{156E4AC1-54C4-4158-978D-5B8CEF87C6CB}" presName="Name0" presStyleCnt="0">
        <dgm:presLayoutVars>
          <dgm:dir/>
          <dgm:animLvl val="lvl"/>
          <dgm:resizeHandles val="exact"/>
        </dgm:presLayoutVars>
      </dgm:prSet>
      <dgm:spPr/>
    </dgm:pt>
    <dgm:pt modelId="{A16F4112-1909-434F-9D4C-C3552E6E783F}" type="pres">
      <dgm:prSet presAssocID="{08F46E34-75B8-4D79-A010-EC3D4A0D835D}" presName="parTxOnly" presStyleLbl="node1" presStyleIdx="0" presStyleCnt="4">
        <dgm:presLayoutVars>
          <dgm:chMax val="0"/>
          <dgm:chPref val="0"/>
          <dgm:bulletEnabled val="1"/>
        </dgm:presLayoutVars>
      </dgm:prSet>
      <dgm:spPr/>
    </dgm:pt>
    <dgm:pt modelId="{C1752BBE-1FA4-4C0C-ADAB-6E664B91C751}" type="pres">
      <dgm:prSet presAssocID="{AA225B69-91A1-4319-B946-882A29A9B449}" presName="parTxOnlySpace" presStyleCnt="0"/>
      <dgm:spPr/>
    </dgm:pt>
    <dgm:pt modelId="{23BAAD3A-B4AC-445A-8F85-9A9C2DA547A5}" type="pres">
      <dgm:prSet presAssocID="{0F7A7F03-73A7-4CF0-B6BA-2B5A5DF86573}" presName="parTxOnly" presStyleLbl="node1" presStyleIdx="1" presStyleCnt="4">
        <dgm:presLayoutVars>
          <dgm:chMax val="0"/>
          <dgm:chPref val="0"/>
          <dgm:bulletEnabled val="1"/>
        </dgm:presLayoutVars>
      </dgm:prSet>
      <dgm:spPr/>
    </dgm:pt>
    <dgm:pt modelId="{84F086ED-8588-493B-999C-C4FC92BB3B8E}" type="pres">
      <dgm:prSet presAssocID="{28FA50D7-60DE-43B3-92C2-CFCA6A73C75E}" presName="parTxOnlySpace" presStyleCnt="0"/>
      <dgm:spPr/>
    </dgm:pt>
    <dgm:pt modelId="{DF09E79C-85F6-4E4F-9849-9362EB27B039}" type="pres">
      <dgm:prSet presAssocID="{4F2D0F5F-4925-4576-9880-E141863445BB}" presName="parTxOnly" presStyleLbl="node1" presStyleIdx="2" presStyleCnt="4">
        <dgm:presLayoutVars>
          <dgm:chMax val="0"/>
          <dgm:chPref val="0"/>
          <dgm:bulletEnabled val="1"/>
        </dgm:presLayoutVars>
      </dgm:prSet>
      <dgm:spPr/>
    </dgm:pt>
    <dgm:pt modelId="{F5DB801C-DECF-46BF-BF46-5E9472B34103}" type="pres">
      <dgm:prSet presAssocID="{DCCBE183-8D4B-4F15-8AD9-A648C0A7F0F8}" presName="parTxOnlySpace" presStyleCnt="0"/>
      <dgm:spPr/>
    </dgm:pt>
    <dgm:pt modelId="{901A0B9E-1990-4929-8B06-DFC7455357AE}" type="pres">
      <dgm:prSet presAssocID="{FBDF7E03-03DF-4C6B-9187-F07383C19D56}" presName="parTxOnly" presStyleLbl="node1" presStyleIdx="3" presStyleCnt="4">
        <dgm:presLayoutVars>
          <dgm:chMax val="0"/>
          <dgm:chPref val="0"/>
          <dgm:bulletEnabled val="1"/>
        </dgm:presLayoutVars>
      </dgm:prSet>
      <dgm:spPr/>
    </dgm:pt>
  </dgm:ptLst>
  <dgm:cxnLst>
    <dgm:cxn modelId="{D957BD02-509B-4B9A-A4EC-310E2BABADB6}" type="presOf" srcId="{08F46E34-75B8-4D79-A010-EC3D4A0D835D}" destId="{A16F4112-1909-434F-9D4C-C3552E6E783F}" srcOrd="0" destOrd="0" presId="urn:microsoft.com/office/officeart/2005/8/layout/chevron1"/>
    <dgm:cxn modelId="{8FD19B3B-441E-4796-A0CC-77193567DA73}" srcId="{156E4AC1-54C4-4158-978D-5B8CEF87C6CB}" destId="{0F7A7F03-73A7-4CF0-B6BA-2B5A5DF86573}" srcOrd="1" destOrd="0" parTransId="{BEBDD9B2-E503-42C5-A53D-C82777F828C9}" sibTransId="{28FA50D7-60DE-43B3-92C2-CFCA6A73C75E}"/>
    <dgm:cxn modelId="{98EBD945-15CC-4C0E-B2A6-D7B00475A7A1}" type="presOf" srcId="{FBDF7E03-03DF-4C6B-9187-F07383C19D56}" destId="{901A0B9E-1990-4929-8B06-DFC7455357AE}" srcOrd="0" destOrd="0" presId="urn:microsoft.com/office/officeart/2005/8/layout/chevron1"/>
    <dgm:cxn modelId="{6DFFA676-333D-41D0-A5CB-5627B6A51808}" srcId="{156E4AC1-54C4-4158-978D-5B8CEF87C6CB}" destId="{FBDF7E03-03DF-4C6B-9187-F07383C19D56}" srcOrd="3" destOrd="0" parTransId="{CBC6CBB0-0CDD-45B0-8ACC-B63B8A953305}" sibTransId="{1BC60536-D536-44DA-8F2C-DCBBC3772C00}"/>
    <dgm:cxn modelId="{A6833189-4B31-4D7F-B645-31AF53DBDE43}" srcId="{156E4AC1-54C4-4158-978D-5B8CEF87C6CB}" destId="{4F2D0F5F-4925-4576-9880-E141863445BB}" srcOrd="2" destOrd="0" parTransId="{5F66FE90-7207-4EF1-98E0-B8FA50AC045B}" sibTransId="{DCCBE183-8D4B-4F15-8AD9-A648C0A7F0F8}"/>
    <dgm:cxn modelId="{DBC30DB3-B9DC-4E2D-B88A-488A54A8DCA9}" type="presOf" srcId="{4F2D0F5F-4925-4576-9880-E141863445BB}" destId="{DF09E79C-85F6-4E4F-9849-9362EB27B039}" srcOrd="0" destOrd="0" presId="urn:microsoft.com/office/officeart/2005/8/layout/chevron1"/>
    <dgm:cxn modelId="{96941DBB-C9F5-4C9A-99A3-BA38DBAFEF9C}" type="presOf" srcId="{0F7A7F03-73A7-4CF0-B6BA-2B5A5DF86573}" destId="{23BAAD3A-B4AC-445A-8F85-9A9C2DA547A5}" srcOrd="0" destOrd="0" presId="urn:microsoft.com/office/officeart/2005/8/layout/chevron1"/>
    <dgm:cxn modelId="{394F92C7-DD60-4AEE-853D-CD1C02EB7EC8}" srcId="{156E4AC1-54C4-4158-978D-5B8CEF87C6CB}" destId="{08F46E34-75B8-4D79-A010-EC3D4A0D835D}" srcOrd="0" destOrd="0" parTransId="{DFB88752-9643-4383-AEED-46A43CC5976F}" sibTransId="{AA225B69-91A1-4319-B946-882A29A9B449}"/>
    <dgm:cxn modelId="{0B3516EF-3B13-4EF3-96E7-5686516BC960}" type="presOf" srcId="{156E4AC1-54C4-4158-978D-5B8CEF87C6CB}" destId="{F3DC5433-AA77-4683-AA3F-A072610C3AA4}" srcOrd="0" destOrd="0" presId="urn:microsoft.com/office/officeart/2005/8/layout/chevron1"/>
    <dgm:cxn modelId="{DA3DA406-8AFD-4673-B68C-B0C1AB804FFC}" type="presParOf" srcId="{F3DC5433-AA77-4683-AA3F-A072610C3AA4}" destId="{A16F4112-1909-434F-9D4C-C3552E6E783F}" srcOrd="0" destOrd="0" presId="urn:microsoft.com/office/officeart/2005/8/layout/chevron1"/>
    <dgm:cxn modelId="{DA9C2B76-3AAE-45E3-8A33-AA29BADEDB23}" type="presParOf" srcId="{F3DC5433-AA77-4683-AA3F-A072610C3AA4}" destId="{C1752BBE-1FA4-4C0C-ADAB-6E664B91C751}" srcOrd="1" destOrd="0" presId="urn:microsoft.com/office/officeart/2005/8/layout/chevron1"/>
    <dgm:cxn modelId="{4D5B44D2-4408-4D64-8B1E-7F3516B2E920}" type="presParOf" srcId="{F3DC5433-AA77-4683-AA3F-A072610C3AA4}" destId="{23BAAD3A-B4AC-445A-8F85-9A9C2DA547A5}" srcOrd="2" destOrd="0" presId="urn:microsoft.com/office/officeart/2005/8/layout/chevron1"/>
    <dgm:cxn modelId="{DB8443B5-C83F-4B38-88F9-4EB77BE317B5}" type="presParOf" srcId="{F3DC5433-AA77-4683-AA3F-A072610C3AA4}" destId="{84F086ED-8588-493B-999C-C4FC92BB3B8E}" srcOrd="3" destOrd="0" presId="urn:microsoft.com/office/officeart/2005/8/layout/chevron1"/>
    <dgm:cxn modelId="{C6F07481-8538-4829-9343-3E94728A32F9}" type="presParOf" srcId="{F3DC5433-AA77-4683-AA3F-A072610C3AA4}" destId="{DF09E79C-85F6-4E4F-9849-9362EB27B039}" srcOrd="4" destOrd="0" presId="urn:microsoft.com/office/officeart/2005/8/layout/chevron1"/>
    <dgm:cxn modelId="{AAF243E9-B713-4107-A2F4-364C474B6F23}" type="presParOf" srcId="{F3DC5433-AA77-4683-AA3F-A072610C3AA4}" destId="{F5DB801C-DECF-46BF-BF46-5E9472B34103}" srcOrd="5" destOrd="0" presId="urn:microsoft.com/office/officeart/2005/8/layout/chevron1"/>
    <dgm:cxn modelId="{F965C674-C2D1-4885-9700-417E836382B8}" type="presParOf" srcId="{F3DC5433-AA77-4683-AA3F-A072610C3AA4}" destId="{901A0B9E-1990-4929-8B06-DFC7455357AE}"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D9EF90-815C-4888-A852-CF365BD78538}">
      <dsp:nvSpPr>
        <dsp:cNvPr id="0" name=""/>
        <dsp:cNvSpPr/>
      </dsp:nvSpPr>
      <dsp:spPr>
        <a:xfrm>
          <a:off x="0" y="2124"/>
          <a:ext cx="5092194"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839209-98B2-4B89-82FD-F56A4201A75A}">
      <dsp:nvSpPr>
        <dsp:cNvPr id="0" name=""/>
        <dsp:cNvSpPr/>
      </dsp:nvSpPr>
      <dsp:spPr>
        <a:xfrm>
          <a:off x="0" y="2124"/>
          <a:ext cx="5092194"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latin typeface="Aptos"/>
              <a:ea typeface="+mn-ea"/>
              <a:cs typeface="+mn-cs"/>
            </a:rPr>
            <a:t>Not Supervised</a:t>
          </a:r>
        </a:p>
      </dsp:txBody>
      <dsp:txXfrm>
        <a:off x="0" y="2124"/>
        <a:ext cx="5092194" cy="1449029"/>
      </dsp:txXfrm>
    </dsp:sp>
    <dsp:sp modelId="{137DCEE8-3723-489E-A1A3-4CB6028E6D1C}">
      <dsp:nvSpPr>
        <dsp:cNvPr id="0" name=""/>
        <dsp:cNvSpPr/>
      </dsp:nvSpPr>
      <dsp:spPr>
        <a:xfrm>
          <a:off x="0" y="1451154"/>
          <a:ext cx="5092194" cy="0"/>
        </a:xfrm>
        <a:prstGeom prst="line">
          <a:avLst/>
        </a:prstGeom>
        <a:solidFill>
          <a:schemeClr val="accent2">
            <a:hueOff val="3221807"/>
            <a:satOff val="-9246"/>
            <a:lumOff val="-14805"/>
            <a:alphaOff val="0"/>
          </a:schemeClr>
        </a:solidFill>
        <a:ln w="19050" cap="flat" cmpd="sng" algn="ctr">
          <a:solidFill>
            <a:schemeClr val="accent2">
              <a:hueOff val="3221807"/>
              <a:satOff val="-9246"/>
              <a:lumOff val="-148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CFCAE9-0DB2-4132-9372-BFFBDD1F4FF2}">
      <dsp:nvSpPr>
        <dsp:cNvPr id="0" name=""/>
        <dsp:cNvSpPr/>
      </dsp:nvSpPr>
      <dsp:spPr>
        <a:xfrm>
          <a:off x="0" y="1451154"/>
          <a:ext cx="5092194"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latin typeface="Aptos" panose="020B0004020202020204"/>
              <a:ea typeface="+mn-ea"/>
              <a:cs typeface="+mn-cs"/>
            </a:rPr>
            <a:t>Not Reinforced</a:t>
          </a:r>
        </a:p>
      </dsp:txBody>
      <dsp:txXfrm>
        <a:off x="0" y="1451154"/>
        <a:ext cx="5092194" cy="1449029"/>
      </dsp:txXfrm>
    </dsp:sp>
    <dsp:sp modelId="{3F60FE43-8ABA-4B43-A53B-0A8C2AF9B02B}">
      <dsp:nvSpPr>
        <dsp:cNvPr id="0" name=""/>
        <dsp:cNvSpPr/>
      </dsp:nvSpPr>
      <dsp:spPr>
        <a:xfrm>
          <a:off x="0" y="2900183"/>
          <a:ext cx="5092194" cy="0"/>
        </a:xfrm>
        <a:prstGeom prst="line">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76971E-52CF-45E6-9C43-79F882A4D56B}">
      <dsp:nvSpPr>
        <dsp:cNvPr id="0" name=""/>
        <dsp:cNvSpPr/>
      </dsp:nvSpPr>
      <dsp:spPr>
        <a:xfrm>
          <a:off x="0" y="2900183"/>
          <a:ext cx="5092194"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rtl="0">
            <a:lnSpc>
              <a:spcPct val="90000"/>
            </a:lnSpc>
            <a:spcBef>
              <a:spcPct val="0"/>
            </a:spcBef>
            <a:spcAft>
              <a:spcPct val="35000"/>
            </a:spcAft>
            <a:buNone/>
          </a:pPr>
          <a:r>
            <a:rPr lang="en-US" sz="3100" kern="1200">
              <a:latin typeface="Aptos"/>
              <a:ea typeface="+mn-ea"/>
              <a:cs typeface="+mn-cs"/>
            </a:rPr>
            <a:t>Largely by observation, with remarkably little interaction.</a:t>
          </a:r>
        </a:p>
      </dsp:txBody>
      <dsp:txXfrm>
        <a:off x="0" y="2900183"/>
        <a:ext cx="5092194" cy="14490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6F4112-1909-434F-9D4C-C3552E6E783F}">
      <dsp:nvSpPr>
        <dsp:cNvPr id="0" name=""/>
        <dsp:cNvSpPr/>
      </dsp:nvSpPr>
      <dsp:spPr>
        <a:xfrm>
          <a:off x="4877" y="1607785"/>
          <a:ext cx="2839417" cy="1135766"/>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b="1" kern="1200"/>
            <a:t>Input:</a:t>
          </a:r>
          <a:r>
            <a:rPr lang="en-US" sz="1300" kern="1200"/>
            <a:t> pre-generated SQuAD tensors</a:t>
          </a:r>
        </a:p>
      </dsp:txBody>
      <dsp:txXfrm>
        <a:off x="572760" y="1607785"/>
        <a:ext cx="1703651" cy="1135766"/>
      </dsp:txXfrm>
    </dsp:sp>
    <dsp:sp modelId="{23BAAD3A-B4AC-445A-8F85-9A9C2DA547A5}">
      <dsp:nvSpPr>
        <dsp:cNvPr id="0" name=""/>
        <dsp:cNvSpPr/>
      </dsp:nvSpPr>
      <dsp:spPr>
        <a:xfrm>
          <a:off x="2560353" y="1607785"/>
          <a:ext cx="2839417" cy="1135766"/>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a:t>soft_token_generator </a:t>
          </a:r>
          <a:br>
            <a:rPr lang="en-US" sz="1300" kern="1200"/>
          </a:br>
          <a:r>
            <a:rPr lang="en-US" sz="1300" kern="1200"/>
            <a:t>(MLP → GELU → LayerNorm) → </a:t>
          </a:r>
          <a:endParaRPr lang="en-US" sz="1300" kern="1200">
            <a:latin typeface="Aptos Display" panose="020F0302020204030204"/>
          </a:endParaRPr>
        </a:p>
      </dsp:txBody>
      <dsp:txXfrm>
        <a:off x="3128236" y="1607785"/>
        <a:ext cx="1703651" cy="1135766"/>
      </dsp:txXfrm>
    </dsp:sp>
    <dsp:sp modelId="{DF09E79C-85F6-4E4F-9849-9362EB27B039}">
      <dsp:nvSpPr>
        <dsp:cNvPr id="0" name=""/>
        <dsp:cNvSpPr/>
      </dsp:nvSpPr>
      <dsp:spPr>
        <a:xfrm>
          <a:off x="5115829" y="1607785"/>
          <a:ext cx="2839417" cy="1135766"/>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a:t>TransformerBackbone </a:t>
          </a:r>
          <a:br>
            <a:rPr lang="en-US" sz="1300" kern="1200">
              <a:latin typeface="Aptos Display" panose="020F0302020204030204"/>
            </a:rPr>
          </a:br>
          <a:r>
            <a:rPr lang="en-US" sz="1300" kern="1200"/>
            <a:t>(Linear </a:t>
          </a:r>
          <a:r>
            <a:rPr lang="en-US" sz="1300" kern="1200">
              <a:latin typeface="Aptos Display" panose="020F0302020204030204"/>
            </a:rPr>
            <a:t>I/P project</a:t>
          </a:r>
          <a:r>
            <a:rPr lang="en-US" sz="1300" kern="1200"/>
            <a:t> →</a:t>
          </a:r>
          <a:br>
            <a:rPr lang="en-US" sz="1300" kern="1200">
              <a:latin typeface="Aptos Display" panose="020F0302020204030204"/>
            </a:rPr>
          </a:br>
          <a:r>
            <a:rPr lang="en-US" sz="1300" kern="1200">
              <a:latin typeface="Aptos Display" panose="020F0302020204030204"/>
            </a:rPr>
            <a:t>Positional Encoding</a:t>
          </a:r>
          <a:r>
            <a:rPr lang="en-US" sz="1300" kern="1200"/>
            <a:t> →</a:t>
          </a:r>
          <a:br>
            <a:rPr lang="en-US" sz="1300" kern="1200">
              <a:latin typeface="Aptos Display" panose="020F0302020204030204"/>
            </a:rPr>
          </a:br>
          <a:r>
            <a:rPr lang="en-US" sz="1300" kern="1200">
              <a:latin typeface="Aptos Display" panose="020F0302020204030204"/>
            </a:rPr>
            <a:t>Transformer Encoder</a:t>
          </a:r>
          <a:r>
            <a:rPr lang="en-US" sz="1300" kern="1200"/>
            <a:t>)</a:t>
          </a:r>
        </a:p>
      </dsp:txBody>
      <dsp:txXfrm>
        <a:off x="5683712" y="1607785"/>
        <a:ext cx="1703651" cy="1135766"/>
      </dsp:txXfrm>
    </dsp:sp>
    <dsp:sp modelId="{901A0B9E-1990-4929-8B06-DFC7455357AE}">
      <dsp:nvSpPr>
        <dsp:cNvPr id="0" name=""/>
        <dsp:cNvSpPr/>
      </dsp:nvSpPr>
      <dsp:spPr>
        <a:xfrm>
          <a:off x="7671304" y="1607785"/>
          <a:ext cx="2839417" cy="1135766"/>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en-US" sz="1300" kern="1200"/>
            <a:t>energy_head </a:t>
          </a:r>
          <a:br>
            <a:rPr lang="en-US" sz="1300" kern="1200"/>
          </a:br>
          <a:r>
            <a:rPr lang="en-US" sz="1300" kern="1200"/>
            <a:t>(MLP → tanh → Linear) </a:t>
          </a:r>
          <a:br>
            <a:rPr lang="en-US" sz="1300" kern="1200">
              <a:latin typeface="Aptos Display" panose="020F0302020204030204"/>
            </a:rPr>
          </a:br>
          <a:r>
            <a:rPr lang="en-US" sz="1300" kern="1200"/>
            <a:t>→ scalar energy</a:t>
          </a:r>
        </a:p>
      </dsp:txBody>
      <dsp:txXfrm>
        <a:off x="8239187" y="1607785"/>
        <a:ext cx="1703651" cy="113576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B1A435-AD82-49A6-8541-6E7D78517811}" type="datetimeFigureOut">
              <a:t>12/8/2025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268C37-DF97-4FC0-8D2B-F31E73938D49}" type="slidenum">
              <a:t>‹#›</a:t>
            </a:fld>
            <a:endParaRPr lang="en-US"/>
          </a:p>
        </p:txBody>
      </p:sp>
    </p:spTree>
    <p:extLst>
      <p:ext uri="{BB962C8B-B14F-4D97-AF65-F5344CB8AC3E}">
        <p14:creationId xmlns:p14="http://schemas.microsoft.com/office/powerpoint/2010/main" val="3593960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59439-E79E-7419-111B-B3AB6CB9B8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703AE2-6291-5E5E-7915-D1EF51D8B5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0D4518-14D5-CD02-A662-FAE06E63D67D}"/>
              </a:ext>
            </a:extLst>
          </p:cNvPr>
          <p:cNvSpPr>
            <a:spLocks noGrp="1"/>
          </p:cNvSpPr>
          <p:nvPr>
            <p:ph type="body" idx="1"/>
          </p:nvPr>
        </p:nvSpPr>
        <p:spPr/>
        <p:txBody>
          <a:bodyPr/>
          <a:lstStyle/>
          <a:p>
            <a:r>
              <a:rPr lang="en-US"/>
              <a:t>1) Dataset  (where: early cells, dataset cell ~45, </a:t>
            </a:r>
            <a:r>
              <a:rPr lang="en-US" err="1"/>
              <a:t>HVAEDataset</a:t>
            </a:r>
            <a:r>
              <a:rPr lang="en-US"/>
              <a:t> class cell 28)</a:t>
            </a:r>
          </a:p>
          <a:p>
            <a:r>
              <a:rPr lang="en-US" b="1"/>
              <a:t>What dataset is used</a:t>
            </a:r>
            <a:endParaRPr lang="en-US"/>
          </a:p>
          <a:p>
            <a:pPr marL="285750" indent="-285750">
              <a:buFont typeface="Arial"/>
              <a:buChar char="•"/>
            </a:pPr>
            <a:r>
              <a:rPr lang="en-US"/>
              <a:t>The notebook loads the </a:t>
            </a:r>
            <a:r>
              <a:rPr lang="en-US" i="1"/>
              <a:t>Physics Stack Exchange</a:t>
            </a:r>
            <a:r>
              <a:rPr lang="en-US"/>
              <a:t> portion of a Hugging Face Stack Exchange dump. near the end of the notebook — cell ~45.)</a:t>
            </a:r>
            <a:endParaRPr lang="en-US">
              <a:ea typeface="Calibri"/>
              <a:cs typeface="Calibri"/>
            </a:endParaRPr>
          </a:p>
          <a:p>
            <a:pPr marL="285750" indent="-285750">
              <a:buFont typeface="Arial"/>
              <a:buChar char="•"/>
            </a:pPr>
            <a:r>
              <a:rPr lang="en-US"/>
              <a:t>The goal is to treat each post/answer/abstract as a hierarchical text object made of sentences, where each sentence is a sequence of words/tokens.</a:t>
            </a:r>
          </a:p>
          <a:p>
            <a:r>
              <a:rPr lang="en-US" b="1"/>
              <a:t>High-level steps in preprocessing</a:t>
            </a:r>
            <a:endParaRPr lang="en-US"/>
          </a:p>
          <a:p>
            <a:pPr marL="285750" indent="-285750">
              <a:buFont typeface="Arial"/>
              <a:buChar char="•"/>
            </a:pPr>
            <a:r>
              <a:rPr lang="en-US" b="1"/>
              <a:t>Raw loading</a:t>
            </a:r>
            <a:r>
              <a:rPr lang="en-US"/>
              <a:t> — The </a:t>
            </a:r>
            <a:r>
              <a:rPr lang="en-US" err="1"/>
              <a:t>HuggingFace</a:t>
            </a:r>
            <a:r>
              <a:rPr lang="en-US"/>
              <a:t> </a:t>
            </a:r>
            <a:r>
              <a:rPr lang="en-US" err="1"/>
              <a:t>load_dataset</a:t>
            </a:r>
            <a:r>
              <a:rPr lang="en-US"/>
              <a:t> provides the raw text entries. Notebook prints an example to validate the load. (cell ~45)</a:t>
            </a:r>
            <a:endParaRPr lang="en-US">
              <a:ea typeface="Calibri"/>
              <a:cs typeface="Calibri"/>
            </a:endParaRPr>
          </a:p>
          <a:p>
            <a:pPr marL="285750" indent="-285750">
              <a:buFont typeface="Arial"/>
              <a:buChar char="•"/>
            </a:pPr>
            <a:r>
              <a:rPr lang="en-US" b="1"/>
              <a:t>Sentence segmentation</a:t>
            </a:r>
            <a:r>
              <a:rPr lang="en-US"/>
              <a:t> — Each document is split into sentences using an NLTK-style sentence tokenizer. Sentences are joined with a special &lt;EOS&gt; token so later steps can split into sentences easily. This produces a field like </a:t>
            </a:r>
            <a:r>
              <a:rPr lang="en-US" err="1"/>
              <a:t>answer_clean_preprocessed</a:t>
            </a:r>
            <a:r>
              <a:rPr lang="en-US"/>
              <a:t>.</a:t>
            </a:r>
            <a:endParaRPr lang="en-US">
              <a:ea typeface="Calibri"/>
              <a:cs typeface="Calibri"/>
            </a:endParaRPr>
          </a:p>
          <a:p>
            <a:pPr marL="285750" lvl="1" indent="-285750">
              <a:buFont typeface="Arial"/>
              <a:buChar char="•"/>
            </a:pPr>
            <a:r>
              <a:rPr lang="en-US"/>
              <a:t>Why: HVAE is hierarchical — it needs sentence boundaries explicitly so the model can build word-level encodings inside sentence-level encodings.</a:t>
            </a:r>
            <a:endParaRPr lang="en-US">
              <a:ea typeface="Calibri"/>
              <a:cs typeface="Calibri"/>
            </a:endParaRPr>
          </a:p>
          <a:p>
            <a:pPr marL="285750" indent="-285750">
              <a:buFont typeface="Arial"/>
              <a:buChar char="•"/>
            </a:pPr>
            <a:r>
              <a:rPr lang="en-US" b="1"/>
              <a:t>Filtering by length</a:t>
            </a:r>
            <a:r>
              <a:rPr lang="en-US"/>
              <a:t> — The notebook filters documents to keep abstracts whose number of sentences fall within configured bounds (e.g. between 5 and 11 sentences in an example cell). This keeps the batch shapes stable and avoids very long examples.</a:t>
            </a:r>
            <a:endParaRPr lang="en-US">
              <a:ea typeface="Calibri"/>
              <a:cs typeface="Calibri"/>
            </a:endParaRPr>
          </a:p>
          <a:p>
            <a:pPr marL="285750" lvl="1" indent="-285750">
              <a:buFont typeface="Arial"/>
              <a:buChar char="•"/>
            </a:pPr>
            <a:r>
              <a:rPr lang="en-US"/>
              <a:t>Typical parameters used: </a:t>
            </a:r>
            <a:r>
              <a:rPr lang="en-US" err="1"/>
              <a:t>max_sentences</a:t>
            </a:r>
            <a:r>
              <a:rPr lang="en-US"/>
              <a:t> = 11, </a:t>
            </a:r>
            <a:r>
              <a:rPr lang="en-US" err="1"/>
              <a:t>max_words</a:t>
            </a:r>
            <a:r>
              <a:rPr lang="en-US"/>
              <a:t> = 30 (see </a:t>
            </a:r>
            <a:r>
              <a:rPr lang="en-US" err="1"/>
              <a:t>hyperParams</a:t>
            </a:r>
            <a:r>
              <a:rPr lang="en-US"/>
              <a:t>).</a:t>
            </a:r>
            <a:endParaRPr lang="en-US">
              <a:ea typeface="Calibri"/>
              <a:cs typeface="Calibri"/>
            </a:endParaRPr>
          </a:p>
          <a:p>
            <a:pPr marL="285750" indent="-285750">
              <a:buFont typeface="Arial"/>
              <a:buChar char="•"/>
            </a:pPr>
            <a:r>
              <a:rPr lang="en-US" b="1"/>
              <a:t>Tokenization</a:t>
            </a:r>
            <a:r>
              <a:rPr lang="en-US"/>
              <a:t> — Uses a GPT-2 tokenizer (or a GPT-2-like tokenizer) and possibly extends its vocabulary (the code updates </a:t>
            </a:r>
            <a:r>
              <a:rPr lang="en-US" err="1"/>
              <a:t>vocab_size</a:t>
            </a:r>
            <a:r>
              <a:rPr lang="en-US"/>
              <a:t>, </a:t>
            </a:r>
            <a:r>
              <a:rPr lang="en-US" err="1"/>
              <a:t>pad_index</a:t>
            </a:r>
            <a:r>
              <a:rPr lang="en-US"/>
              <a:t>, </a:t>
            </a:r>
            <a:r>
              <a:rPr lang="en-US" err="1"/>
              <a:t>mask_token_id</a:t>
            </a:r>
            <a:r>
              <a:rPr lang="en-US"/>
              <a:t> after adapting the tokenizer).</a:t>
            </a:r>
            <a:endParaRPr lang="en-US">
              <a:ea typeface="Calibri"/>
              <a:cs typeface="Calibri"/>
            </a:endParaRPr>
          </a:p>
          <a:p>
            <a:pPr marL="285750" lvl="1" indent="-285750">
              <a:buFont typeface="Arial"/>
              <a:buChar char="•"/>
            </a:pPr>
            <a:r>
              <a:rPr lang="en-US"/>
              <a:t>Documents are converted into the hierarchical token structure: a list (sentences) of lists (word/token ids), padded/truncated to (</a:t>
            </a:r>
            <a:r>
              <a:rPr lang="en-US" err="1"/>
              <a:t>max_sentences</a:t>
            </a:r>
            <a:r>
              <a:rPr lang="en-US"/>
              <a:t>, </a:t>
            </a:r>
            <a:r>
              <a:rPr lang="en-US" err="1"/>
              <a:t>max_words</a:t>
            </a:r>
            <a:r>
              <a:rPr lang="en-US"/>
              <a:t>) per example.</a:t>
            </a:r>
            <a:endParaRPr lang="en-US">
              <a:ea typeface="Calibri"/>
              <a:cs typeface="Calibri"/>
            </a:endParaRPr>
          </a:p>
          <a:p>
            <a:pPr marL="285750" lvl="1" indent="-285750">
              <a:buFont typeface="Arial"/>
              <a:buChar char="•"/>
            </a:pPr>
            <a:r>
              <a:rPr lang="en-US"/>
              <a:t>The tokenizer PAD / EOS / MASK token ids are stored in </a:t>
            </a:r>
            <a:r>
              <a:rPr lang="en-US" err="1"/>
              <a:t>hyperParams</a:t>
            </a:r>
            <a:r>
              <a:rPr lang="en-US"/>
              <a:t> for use across the model/loss.</a:t>
            </a:r>
            <a:endParaRPr lang="en-US">
              <a:ea typeface="Calibri"/>
              <a:cs typeface="Calibri"/>
            </a:endParaRPr>
          </a:p>
          <a:p>
            <a:pPr marL="285750" indent="-285750">
              <a:buFont typeface="Arial"/>
              <a:buChar char="•"/>
            </a:pPr>
            <a:r>
              <a:rPr lang="en-US" b="1"/>
              <a:t>Dataset class and </a:t>
            </a:r>
            <a:r>
              <a:rPr lang="en-US" b="1" err="1"/>
              <a:t>DataLoader</a:t>
            </a:r>
            <a:r>
              <a:rPr lang="en-US"/>
              <a:t> — </a:t>
            </a:r>
            <a:r>
              <a:rPr lang="en-US" err="1"/>
              <a:t>HVAEDataset</a:t>
            </a:r>
            <a:r>
              <a:rPr lang="en-US"/>
              <a:t> (cell ~28) yields batched examples already arranged as sentence lists and masks. A </a:t>
            </a:r>
            <a:r>
              <a:rPr lang="en-US" err="1"/>
              <a:t>PyTorch</a:t>
            </a:r>
            <a:r>
              <a:rPr lang="en-US"/>
              <a:t> </a:t>
            </a:r>
            <a:r>
              <a:rPr lang="en-US" err="1"/>
              <a:t>DataLoader</a:t>
            </a:r>
            <a:r>
              <a:rPr lang="en-US"/>
              <a:t> is created with chosen batch size.</a:t>
            </a:r>
            <a:endParaRPr lang="en-US">
              <a:ea typeface="Calibri"/>
              <a:cs typeface="Calibri"/>
            </a:endParaRPr>
          </a:p>
          <a:p>
            <a:r>
              <a:rPr lang="en-US" b="1"/>
              <a:t>Important preprocessing details to highlight in a presentation</a:t>
            </a:r>
            <a:endParaRPr lang="en-US"/>
          </a:p>
          <a:p>
            <a:pPr marL="285750" indent="-285750">
              <a:buFont typeface="Arial"/>
              <a:buChar char="•"/>
            </a:pPr>
            <a:r>
              <a:rPr lang="en-US"/>
              <a:t>Sentence-level structure is preserved explicitly (not flattened): this is crucial for hierarchical modeling.</a:t>
            </a:r>
            <a:endParaRPr lang="en-US">
              <a:ea typeface="Calibri"/>
              <a:cs typeface="Calibri"/>
            </a:endParaRPr>
          </a:p>
          <a:p>
            <a:pPr marL="285750" indent="-285750">
              <a:buFont typeface="Arial"/>
              <a:buChar char="•"/>
            </a:pPr>
            <a:r>
              <a:rPr lang="en-US"/>
              <a:t>Word-dropout and mask tokens are applied in the data pipeline or inside the model during training (the notebook uses a </a:t>
            </a:r>
            <a:r>
              <a:rPr lang="en-US" err="1"/>
              <a:t>word_dropout_rate</a:t>
            </a:r>
            <a:r>
              <a:rPr lang="en-US"/>
              <a:t> </a:t>
            </a:r>
            <a:r>
              <a:rPr lang="en-US" err="1"/>
              <a:t>hyperparam</a:t>
            </a:r>
            <a:r>
              <a:rPr lang="en-US"/>
              <a:t> to randomly mask some words to force the latent to capture semantics).</a:t>
            </a:r>
            <a:endParaRPr lang="en-US">
              <a:ea typeface="Calibri"/>
              <a:cs typeface="Calibri"/>
            </a:endParaRPr>
          </a:p>
          <a:p>
            <a:pPr marL="285750" indent="-285750">
              <a:buFont typeface="Arial"/>
              <a:buChar char="•"/>
            </a:pPr>
            <a:r>
              <a:rPr lang="en-US"/>
              <a:t>Padding masks are created for sentences and for tokens to avoid counting PAD tokens in loss calculations.</a:t>
            </a:r>
            <a:endParaRPr lang="en-US">
              <a:ea typeface="Calibri"/>
              <a:cs typeface="Calibri"/>
            </a:endParaRPr>
          </a:p>
          <a:p>
            <a:endParaRPr lang="en-US">
              <a:ea typeface="Calibri"/>
              <a:cs typeface="Calibri"/>
            </a:endParaRPr>
          </a:p>
        </p:txBody>
      </p:sp>
      <p:sp>
        <p:nvSpPr>
          <p:cNvPr id="4" name="Slide Number Placeholder 3">
            <a:extLst>
              <a:ext uri="{FF2B5EF4-FFF2-40B4-BE49-F238E27FC236}">
                <a16:creationId xmlns:a16="http://schemas.microsoft.com/office/drawing/2014/main" id="{D285E81C-47D7-1DDC-EE9F-882869838E72}"/>
              </a:ext>
            </a:extLst>
          </p:cNvPr>
          <p:cNvSpPr>
            <a:spLocks noGrp="1"/>
          </p:cNvSpPr>
          <p:nvPr>
            <p:ph type="sldNum" sz="quarter" idx="5"/>
          </p:nvPr>
        </p:nvSpPr>
        <p:spPr/>
        <p:txBody>
          <a:bodyPr/>
          <a:lstStyle/>
          <a:p>
            <a:fld id="{23268C37-DF97-4FC0-8D2B-F31E73938D49}" type="slidenum">
              <a:t>20</a:t>
            </a:fld>
            <a:endParaRPr lang="en-US"/>
          </a:p>
        </p:txBody>
      </p:sp>
    </p:spTree>
    <p:extLst>
      <p:ext uri="{BB962C8B-B14F-4D97-AF65-F5344CB8AC3E}">
        <p14:creationId xmlns:p14="http://schemas.microsoft.com/office/powerpoint/2010/main" val="15968707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47CAC-54DB-2EDE-8A50-A7585CC029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C4B4AF-38A5-AB25-88F0-E03E25B74E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72A358-DCA8-FD2E-B434-7CF2AB5E8FAB}"/>
              </a:ext>
            </a:extLst>
          </p:cNvPr>
          <p:cNvSpPr>
            <a:spLocks noGrp="1"/>
          </p:cNvSpPr>
          <p:nvPr>
            <p:ph type="body" idx="1"/>
          </p:nvPr>
        </p:nvSpPr>
        <p:spPr/>
        <p:txBody>
          <a:bodyPr/>
          <a:lstStyle/>
          <a:p>
            <a:r>
              <a:rPr lang="en-US" i="1"/>
              <a:t>Hierarchical VAE</a:t>
            </a:r>
            <a:r>
              <a:rPr lang="en-US"/>
              <a:t> (HVAE) adapted with transformer components and an “energy-based transformer” design flavor.</a:t>
            </a:r>
          </a:p>
        </p:txBody>
      </p:sp>
      <p:sp>
        <p:nvSpPr>
          <p:cNvPr id="4" name="Slide Number Placeholder 3">
            <a:extLst>
              <a:ext uri="{FF2B5EF4-FFF2-40B4-BE49-F238E27FC236}">
                <a16:creationId xmlns:a16="http://schemas.microsoft.com/office/drawing/2014/main" id="{9042DA21-75D9-74DD-ACB8-52A4BD0E5870}"/>
              </a:ext>
            </a:extLst>
          </p:cNvPr>
          <p:cNvSpPr>
            <a:spLocks noGrp="1"/>
          </p:cNvSpPr>
          <p:nvPr>
            <p:ph type="sldNum" sz="quarter" idx="5"/>
          </p:nvPr>
        </p:nvSpPr>
        <p:spPr/>
        <p:txBody>
          <a:bodyPr/>
          <a:lstStyle/>
          <a:p>
            <a:fld id="{23268C37-DF97-4FC0-8D2B-F31E73938D49}" type="slidenum">
              <a:t>30</a:t>
            </a:fld>
            <a:endParaRPr lang="en-US"/>
          </a:p>
        </p:txBody>
      </p:sp>
    </p:spTree>
    <p:extLst>
      <p:ext uri="{BB962C8B-B14F-4D97-AF65-F5344CB8AC3E}">
        <p14:creationId xmlns:p14="http://schemas.microsoft.com/office/powerpoint/2010/main" val="39659340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9299FF-BCEB-4FDD-01B3-4FAD89FD8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F57B77-C49C-0EB2-B501-315802B7C3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50491F-00C1-6EEE-A220-F4A64CD57E28}"/>
              </a:ext>
            </a:extLst>
          </p:cNvPr>
          <p:cNvSpPr>
            <a:spLocks noGrp="1"/>
          </p:cNvSpPr>
          <p:nvPr>
            <p:ph type="body" idx="1"/>
          </p:nvPr>
        </p:nvSpPr>
        <p:spPr/>
        <p:txBody>
          <a:bodyPr/>
          <a:lstStyle/>
          <a:p>
            <a:r>
              <a:rPr lang="en-US"/>
              <a:t>3) Loss functions and training configuration (where: loss implementation ~cell 22, training loop ~cells 36–43)</a:t>
            </a:r>
          </a:p>
          <a:p>
            <a:r>
              <a:rPr lang="en-US" b="1"/>
              <a:t>Loss components — what the total objective is</a:t>
            </a:r>
            <a:br>
              <a:rPr lang="en-US" b="1">
                <a:cs typeface="+mn-lt"/>
              </a:rPr>
            </a:br>
            <a:r>
              <a:rPr lang="en-US" b="1"/>
              <a:t> The model optimizes a hierarchical ELBO (evidence lower bound) adapted to the HVAE structure. The total loss minimized is:</a:t>
            </a:r>
            <a:endParaRPr lang="en-US"/>
          </a:p>
          <a:p>
            <a:r>
              <a:rPr lang="en-US" b="1"/>
              <a:t>Total Loss = Reconstruction Loss + β_global * </a:t>
            </a:r>
            <a:r>
              <a:rPr lang="en-US" b="1" err="1"/>
              <a:t>Global_KL</a:t>
            </a:r>
            <a:r>
              <a:rPr lang="en-US" b="1"/>
              <a:t> + β_local * </a:t>
            </a:r>
            <a:r>
              <a:rPr lang="en-US" b="1" err="1"/>
              <a:t>Local_KL</a:t>
            </a:r>
            <a:endParaRPr lang="en-US" err="1"/>
          </a:p>
          <a:p>
            <a:r>
              <a:rPr lang="en-US"/>
              <a:t>Explain these in simple terms:</a:t>
            </a:r>
            <a:endParaRPr lang="en-US">
              <a:ea typeface="Calibri"/>
              <a:cs typeface="Calibri"/>
            </a:endParaRPr>
          </a:p>
          <a:p>
            <a:pPr marL="171450" indent="-171450">
              <a:buFont typeface="Arial"/>
              <a:buChar char="•"/>
            </a:pPr>
            <a:r>
              <a:rPr lang="en-US" b="1"/>
              <a:t>Reconstruction loss (Negative log-likelihood)</a:t>
            </a:r>
            <a:endParaRPr lang="en-US"/>
          </a:p>
          <a:p>
            <a:pPr marL="628650" lvl="1" indent="-171450">
              <a:buFont typeface="Arial"/>
              <a:buChar char="•"/>
            </a:pPr>
            <a:r>
              <a:rPr lang="en-US"/>
              <a:t>Implemented with </a:t>
            </a:r>
            <a:r>
              <a:rPr lang="en-US" err="1"/>
              <a:t>CrossEntropyLoss</a:t>
            </a:r>
            <a:r>
              <a:rPr lang="en-US"/>
              <a:t>(</a:t>
            </a:r>
            <a:r>
              <a:rPr lang="en-US" err="1"/>
              <a:t>ignore_index</a:t>
            </a:r>
            <a:r>
              <a:rPr lang="en-US"/>
              <a:t>=</a:t>
            </a:r>
            <a:r>
              <a:rPr lang="en-US" err="1"/>
              <a:t>pad_idx</a:t>
            </a:r>
            <a:r>
              <a:rPr lang="en-US"/>
              <a:t>, reduction='none') across tokens.</a:t>
            </a:r>
            <a:endParaRPr lang="en-US">
              <a:ea typeface="Calibri"/>
              <a:cs typeface="Calibri"/>
            </a:endParaRPr>
          </a:p>
          <a:p>
            <a:pPr marL="628650" lvl="1" indent="-171450">
              <a:buFont typeface="Arial"/>
              <a:buChar char="•"/>
            </a:pPr>
            <a:r>
              <a:rPr lang="en-US"/>
              <a:t>Measures how well the decoder reconstructs each token in the sentence(s). Padding tokens are ignored.</a:t>
            </a:r>
            <a:endParaRPr lang="en-US">
              <a:ea typeface="Calibri"/>
              <a:cs typeface="Calibri"/>
            </a:endParaRPr>
          </a:p>
          <a:p>
            <a:pPr marL="628650" lvl="1" indent="-171450">
              <a:buFont typeface="Arial"/>
              <a:buChar char="•"/>
            </a:pPr>
            <a:r>
              <a:rPr lang="en-US"/>
              <a:t>Often averaged to a per-token loss for diagnostics.</a:t>
            </a:r>
            <a:endParaRPr lang="en-US">
              <a:ea typeface="Calibri"/>
              <a:cs typeface="Calibri"/>
            </a:endParaRPr>
          </a:p>
          <a:p>
            <a:pPr marL="171450" indent="-171450">
              <a:buFont typeface="Arial"/>
              <a:buChar char="•"/>
            </a:pPr>
            <a:r>
              <a:rPr lang="en-US" b="1"/>
              <a:t>Global KL</a:t>
            </a:r>
            <a:r>
              <a:rPr lang="en-US"/>
              <a:t> (between posterior q(</a:t>
            </a:r>
            <a:r>
              <a:rPr lang="en-US" err="1"/>
              <a:t>z_t</a:t>
            </a:r>
            <a:r>
              <a:rPr lang="en-US"/>
              <a:t> | x) and a prior p(</a:t>
            </a:r>
            <a:r>
              <a:rPr lang="en-US" err="1"/>
              <a:t>z_t</a:t>
            </a:r>
            <a:r>
              <a:rPr lang="en-US"/>
              <a:t>) )</a:t>
            </a:r>
            <a:endParaRPr lang="en-US">
              <a:ea typeface="Calibri"/>
              <a:cs typeface="Calibri"/>
            </a:endParaRPr>
          </a:p>
          <a:p>
            <a:pPr marL="628650" lvl="1" indent="-171450">
              <a:buFont typeface="Arial"/>
              <a:buChar char="•"/>
            </a:pPr>
            <a:r>
              <a:rPr lang="en-US"/>
              <a:t>Usually KL(q(</a:t>
            </a:r>
            <a:r>
              <a:rPr lang="en-US" err="1"/>
              <a:t>zt∣x</a:t>
            </a:r>
            <a:r>
              <a:rPr lang="en-US"/>
              <a:t>)∥p(</a:t>
            </a:r>
            <a:r>
              <a:rPr lang="en-US" err="1"/>
              <a:t>zt</a:t>
            </a:r>
            <a:r>
              <a:rPr lang="en-US"/>
              <a:t>))\</a:t>
            </a:r>
            <a:r>
              <a:rPr lang="en-US" err="1"/>
              <a:t>mathrm</a:t>
            </a:r>
            <a:r>
              <a:rPr lang="en-US"/>
              <a:t>{KL}( q(</a:t>
            </a:r>
            <a:r>
              <a:rPr lang="en-US" err="1"/>
              <a:t>z_t|x</a:t>
            </a:r>
            <a:r>
              <a:rPr lang="en-US"/>
              <a:t>) \| p(</a:t>
            </a:r>
            <a:r>
              <a:rPr lang="en-US" err="1"/>
              <a:t>z_t</a:t>
            </a:r>
            <a:r>
              <a:rPr lang="en-US"/>
              <a:t>) )KL(q(</a:t>
            </a:r>
            <a:r>
              <a:rPr lang="en-US" err="1"/>
              <a:t>zt</a:t>
            </a:r>
            <a:r>
              <a:rPr lang="en-US"/>
              <a:t> ∣x)∥p(</a:t>
            </a:r>
            <a:r>
              <a:rPr lang="en-US" err="1"/>
              <a:t>zt</a:t>
            </a:r>
            <a:r>
              <a:rPr lang="en-US"/>
              <a:t> )) where p(</a:t>
            </a:r>
            <a:r>
              <a:rPr lang="en-US" err="1"/>
              <a:t>z_t</a:t>
            </a:r>
            <a:r>
              <a:rPr lang="en-US"/>
              <a:t>) is a simple Gaussian (e.g., N(0,I)) or learned prior.</a:t>
            </a:r>
            <a:endParaRPr lang="en-US">
              <a:ea typeface="Calibri"/>
              <a:cs typeface="Calibri"/>
            </a:endParaRPr>
          </a:p>
          <a:p>
            <a:pPr marL="628650" lvl="1" indent="-171450">
              <a:buFont typeface="Arial"/>
              <a:buChar char="•"/>
            </a:pPr>
            <a:r>
              <a:rPr lang="en-US"/>
              <a:t>This term pushes the global latent distribution to stay close to prior; controls capacity of global latent.</a:t>
            </a:r>
            <a:endParaRPr lang="en-US">
              <a:ea typeface="Calibri"/>
              <a:cs typeface="Calibri"/>
            </a:endParaRPr>
          </a:p>
          <a:p>
            <a:pPr marL="171450" indent="-171450">
              <a:buFont typeface="Arial"/>
              <a:buChar char="•"/>
            </a:pPr>
            <a:r>
              <a:rPr lang="en-US" b="1"/>
              <a:t>Local KL</a:t>
            </a:r>
            <a:r>
              <a:rPr lang="en-US"/>
              <a:t> (sum across sentence </a:t>
            </a:r>
            <a:r>
              <a:rPr lang="en-US" err="1"/>
              <a:t>latents</a:t>
            </a:r>
            <a:r>
              <a:rPr lang="en-US"/>
              <a:t> KL( q(</a:t>
            </a:r>
            <a:r>
              <a:rPr lang="en-US" err="1"/>
              <a:t>z_i|x</a:t>
            </a:r>
            <a:r>
              <a:rPr lang="en-US"/>
              <a:t>) || p(</a:t>
            </a:r>
            <a:r>
              <a:rPr lang="en-US" err="1"/>
              <a:t>z_i</a:t>
            </a:r>
            <a:r>
              <a:rPr lang="en-US"/>
              <a:t> | </a:t>
            </a:r>
            <a:r>
              <a:rPr lang="en-US" err="1"/>
              <a:t>z_t</a:t>
            </a:r>
            <a:r>
              <a:rPr lang="en-US"/>
              <a:t>, z_{i-1}) ) )</a:t>
            </a:r>
            <a:endParaRPr lang="en-US">
              <a:ea typeface="Calibri"/>
              <a:cs typeface="Calibri"/>
            </a:endParaRPr>
          </a:p>
          <a:p>
            <a:pPr marL="628650" lvl="1" indent="-171450">
              <a:buFont typeface="Arial"/>
              <a:buChar char="•"/>
            </a:pPr>
            <a:r>
              <a:rPr lang="en-US"/>
              <a:t>Each sentence latent has its own KL versus its </a:t>
            </a:r>
            <a:r>
              <a:rPr lang="en-US" i="1"/>
              <a:t>conditional</a:t>
            </a:r>
            <a:r>
              <a:rPr lang="en-US"/>
              <a:t> prior.</a:t>
            </a:r>
            <a:endParaRPr lang="en-US">
              <a:ea typeface="Calibri"/>
              <a:cs typeface="Calibri"/>
            </a:endParaRPr>
          </a:p>
          <a:p>
            <a:pPr marL="628650" lvl="1" indent="-171450">
              <a:buFont typeface="Arial"/>
              <a:buChar char="•"/>
            </a:pPr>
            <a:r>
              <a:rPr lang="en-US"/>
              <a:t>Because prior depends on </a:t>
            </a:r>
            <a:r>
              <a:rPr lang="en-US" err="1"/>
              <a:t>z_t</a:t>
            </a:r>
            <a:r>
              <a:rPr lang="en-US"/>
              <a:t> and previous z, this KL enforces the local </a:t>
            </a:r>
            <a:r>
              <a:rPr lang="en-US" err="1"/>
              <a:t>latents</a:t>
            </a:r>
            <a:r>
              <a:rPr lang="en-US"/>
              <a:t> to be consistent with the document-level plan and the sentence ordering.</a:t>
            </a:r>
            <a:endParaRPr lang="en-US">
              <a:ea typeface="Calibri"/>
              <a:cs typeface="Calibri"/>
            </a:endParaRPr>
          </a:p>
          <a:p>
            <a:pPr lvl="1"/>
            <a:r>
              <a:rPr lang="en-US" b="1"/>
              <a:t>Training tricks used in the notebook</a:t>
            </a:r>
            <a:endParaRPr lang="en-US"/>
          </a:p>
          <a:p>
            <a:pPr marL="171450" indent="-171450">
              <a:buFont typeface="Arial"/>
              <a:buChar char="•"/>
            </a:pPr>
            <a:r>
              <a:rPr lang="en-US" b="1"/>
              <a:t>KL annealing (β schedules)</a:t>
            </a:r>
            <a:r>
              <a:rPr lang="en-US"/>
              <a:t> — KL weights </a:t>
            </a:r>
            <a:r>
              <a:rPr lang="en-US" err="1"/>
              <a:t>global_kl_beta</a:t>
            </a:r>
            <a:r>
              <a:rPr lang="en-US"/>
              <a:t> and </a:t>
            </a:r>
            <a:r>
              <a:rPr lang="en-US" err="1"/>
              <a:t>local_kl_beta</a:t>
            </a:r>
            <a:r>
              <a:rPr lang="en-US"/>
              <a:t> are gradually increased from 0 → 1 to avoid posterior collapse and to let reconstruction stabilize early in training.</a:t>
            </a:r>
            <a:endParaRPr lang="en-US">
              <a:ea typeface="Calibri"/>
              <a:cs typeface="Calibri"/>
            </a:endParaRPr>
          </a:p>
          <a:p>
            <a:pPr marL="171450" indent="-171450">
              <a:buFont typeface="Arial"/>
              <a:buChar char="•"/>
            </a:pPr>
            <a:r>
              <a:rPr lang="en-US" b="1"/>
              <a:t>Free bits (KL floor)</a:t>
            </a:r>
            <a:r>
              <a:rPr lang="en-US"/>
              <a:t> — The notebook applies a </a:t>
            </a:r>
            <a:r>
              <a:rPr lang="en-US" i="1"/>
              <a:t>free-bits</a:t>
            </a:r>
            <a:r>
              <a:rPr lang="en-US"/>
              <a:t> threshold: local KL values below a threshold are floored (i.e., not penalized) to encourage the latent to have a minimum information capacity. This is implemented as </a:t>
            </a:r>
            <a:r>
              <a:rPr lang="en-US" err="1"/>
              <a:t>local_free_bits</a:t>
            </a:r>
            <a:r>
              <a:rPr lang="en-US"/>
              <a:t> and applied before summation.</a:t>
            </a:r>
            <a:endParaRPr lang="en-US">
              <a:ea typeface="Calibri"/>
              <a:cs typeface="Calibri"/>
            </a:endParaRPr>
          </a:p>
          <a:p>
            <a:pPr marL="171450" indent="-171450">
              <a:buFont typeface="Arial"/>
              <a:buChar char="•"/>
            </a:pPr>
            <a:r>
              <a:rPr lang="en-US" b="1"/>
              <a:t>Masking of losses</a:t>
            </a:r>
            <a:r>
              <a:rPr lang="en-US"/>
              <a:t> — Sentence and token-level masks ensure that KL &amp; reconstruction are only computed on real tokens/sentences (not padding).</a:t>
            </a:r>
            <a:endParaRPr lang="en-US">
              <a:ea typeface="Calibri"/>
              <a:cs typeface="Calibri"/>
            </a:endParaRPr>
          </a:p>
          <a:p>
            <a:pPr marL="171450" indent="-171450">
              <a:buFont typeface="Arial"/>
              <a:buChar char="•"/>
            </a:pPr>
            <a:r>
              <a:rPr lang="en-US" b="1"/>
              <a:t>Word dropout / masking in inputs</a:t>
            </a:r>
            <a:r>
              <a:rPr lang="en-US"/>
              <a:t> — Randomly mask words in the encoder input at rate </a:t>
            </a:r>
            <a:r>
              <a:rPr lang="en-US" err="1"/>
              <a:t>word_dropout_rate</a:t>
            </a:r>
            <a:r>
              <a:rPr lang="en-US"/>
              <a:t> to encourage the model to rely on latent structure rather than exact words.</a:t>
            </a:r>
            <a:endParaRPr lang="en-US">
              <a:ea typeface="Calibri"/>
              <a:cs typeface="Calibri"/>
            </a:endParaRPr>
          </a:p>
          <a:p>
            <a:r>
              <a:rPr lang="en-US" b="1"/>
              <a:t>Reparameterization</a:t>
            </a:r>
            <a:endParaRPr lang="en-US"/>
          </a:p>
          <a:p>
            <a:pPr marL="171450" indent="-171450">
              <a:buFont typeface="Arial"/>
              <a:buChar char="•"/>
            </a:pPr>
            <a:r>
              <a:rPr lang="en-US"/>
              <a:t>Implementation of </a:t>
            </a:r>
            <a:r>
              <a:rPr lang="en-US" err="1"/>
              <a:t>reparameterize</a:t>
            </a:r>
            <a:r>
              <a:rPr lang="en-US"/>
              <a:t>(mu, sigma2) draws noise epsilon ~ N(0, I) and returns mu + sigma * eps. The sigma is sqrt(sigma2). This allows backprop through randomness.</a:t>
            </a:r>
            <a:endParaRPr lang="en-US">
              <a:ea typeface="Calibri"/>
              <a:cs typeface="Calibri"/>
            </a:endParaRPr>
          </a:p>
          <a:p>
            <a:r>
              <a:rPr lang="en-US" b="1"/>
              <a:t>Optimizer and scheduler (training configs)</a:t>
            </a:r>
            <a:endParaRPr lang="en-US"/>
          </a:p>
          <a:p>
            <a:pPr marL="171450" indent="-171450">
              <a:buFont typeface="Arial"/>
              <a:buChar char="•"/>
            </a:pPr>
            <a:r>
              <a:rPr lang="en-US"/>
              <a:t>Optimizer: </a:t>
            </a:r>
            <a:r>
              <a:rPr lang="en-US" err="1"/>
              <a:t>AdamW</a:t>
            </a:r>
            <a:r>
              <a:rPr lang="en-US"/>
              <a:t> (typical decoupled weight decay optimizer for transformers).</a:t>
            </a:r>
            <a:endParaRPr lang="en-US">
              <a:ea typeface="Calibri"/>
              <a:cs typeface="Calibri"/>
            </a:endParaRPr>
          </a:p>
          <a:p>
            <a:pPr marL="171450" indent="-171450">
              <a:buFont typeface="Arial"/>
              <a:buChar char="•"/>
            </a:pPr>
            <a:r>
              <a:rPr lang="en-US"/>
              <a:t>Learning rate schedule: a combination of warmup and cosine/linear schedules; the notebook imports </a:t>
            </a:r>
            <a:r>
              <a:rPr lang="en-US" err="1"/>
              <a:t>SequentialLR</a:t>
            </a:r>
            <a:r>
              <a:rPr lang="en-US"/>
              <a:t>, </a:t>
            </a:r>
            <a:r>
              <a:rPr lang="en-US" err="1"/>
              <a:t>LinearLR</a:t>
            </a:r>
            <a:r>
              <a:rPr lang="en-US"/>
              <a:t>, and </a:t>
            </a:r>
            <a:r>
              <a:rPr lang="en-US" err="1"/>
              <a:t>CosineAnnealingLR</a:t>
            </a:r>
            <a:r>
              <a:rPr lang="en-US"/>
              <a:t> to implement warmup followed by annealing.</a:t>
            </a:r>
            <a:endParaRPr lang="en-US">
              <a:ea typeface="Calibri"/>
              <a:cs typeface="Calibri"/>
            </a:endParaRPr>
          </a:p>
          <a:p>
            <a:pPr marL="171450" indent="-171450">
              <a:buFont typeface="Arial"/>
              <a:buChar char="•"/>
            </a:pPr>
            <a:r>
              <a:rPr lang="en-US"/>
              <a:t>Mixed precision is not explicitly shown, but device is selected with </a:t>
            </a:r>
            <a:r>
              <a:rPr lang="en-US" err="1"/>
              <a:t>torch.device</a:t>
            </a:r>
            <a:r>
              <a:rPr lang="en-US"/>
              <a:t>('</a:t>
            </a:r>
            <a:r>
              <a:rPr lang="en-US" err="1"/>
              <a:t>cuda</a:t>
            </a:r>
            <a:r>
              <a:rPr lang="en-US"/>
              <a:t>' if available).</a:t>
            </a:r>
            <a:endParaRPr lang="en-US">
              <a:ea typeface="Calibri"/>
              <a:cs typeface="Calibri"/>
            </a:endParaRPr>
          </a:p>
          <a:p>
            <a:r>
              <a:rPr lang="en-US" b="1"/>
              <a:t>Training loop details</a:t>
            </a:r>
            <a:endParaRPr lang="en-US"/>
          </a:p>
          <a:p>
            <a:pPr marL="171450" indent="-171450">
              <a:buFont typeface="Arial"/>
              <a:buChar char="•"/>
            </a:pPr>
            <a:r>
              <a:rPr lang="en-US" err="1"/>
              <a:t>num_epochs</a:t>
            </a:r>
            <a:r>
              <a:rPr lang="en-US"/>
              <a:t> = 60 (example).</a:t>
            </a:r>
            <a:endParaRPr lang="en-US">
              <a:ea typeface="Calibri"/>
              <a:cs typeface="Calibri"/>
            </a:endParaRPr>
          </a:p>
          <a:p>
            <a:pPr marL="171450" indent="-171450">
              <a:buFont typeface="Arial"/>
              <a:buChar char="•"/>
            </a:pPr>
            <a:r>
              <a:rPr lang="en-US" err="1"/>
              <a:t>total_steps</a:t>
            </a:r>
            <a:r>
              <a:rPr lang="en-US"/>
              <a:t> computed from </a:t>
            </a:r>
            <a:r>
              <a:rPr lang="en-US" err="1"/>
              <a:t>num_epochs</a:t>
            </a:r>
            <a:r>
              <a:rPr lang="en-US"/>
              <a:t> * </a:t>
            </a:r>
            <a:r>
              <a:rPr lang="en-US" err="1"/>
              <a:t>len</a:t>
            </a:r>
            <a:r>
              <a:rPr lang="en-US"/>
              <a:t>(</a:t>
            </a:r>
            <a:r>
              <a:rPr lang="en-US" err="1"/>
              <a:t>train_loader</a:t>
            </a:r>
            <a:r>
              <a:rPr lang="en-US"/>
              <a:t>).</a:t>
            </a:r>
            <a:endParaRPr lang="en-US">
              <a:ea typeface="Calibri"/>
              <a:cs typeface="Calibri"/>
            </a:endParaRPr>
          </a:p>
          <a:p>
            <a:pPr marL="171450" indent="-171450">
              <a:buFont typeface="Arial"/>
              <a:buChar char="•"/>
            </a:pPr>
            <a:r>
              <a:rPr lang="en-US"/>
              <a:t>Checkpointing: integration with Weights &amp; Biases (</a:t>
            </a:r>
            <a:r>
              <a:rPr lang="en-US" err="1"/>
              <a:t>wandb</a:t>
            </a:r>
            <a:r>
              <a:rPr lang="en-US"/>
              <a:t>) artifacts to save &amp; restore model checkpoints (WANDB_ARTIFACT_PATH parameter, resume training option).</a:t>
            </a:r>
            <a:endParaRPr lang="en-US">
              <a:ea typeface="Calibri"/>
              <a:cs typeface="Calibri"/>
            </a:endParaRPr>
          </a:p>
          <a:p>
            <a:pPr marL="171450" indent="-171450">
              <a:buFont typeface="Arial"/>
              <a:buChar char="•"/>
            </a:pPr>
            <a:r>
              <a:rPr lang="en-US"/>
              <a:t>There are flags to resume from a </a:t>
            </a:r>
            <a:r>
              <a:rPr lang="en-US" err="1"/>
              <a:t>wandb</a:t>
            </a:r>
            <a:r>
              <a:rPr lang="en-US"/>
              <a:t> artifact; the notebook has code to load a checkpoint for inference.</a:t>
            </a:r>
            <a:endParaRPr lang="en-US">
              <a:ea typeface="Calibri"/>
              <a:cs typeface="Calibri"/>
            </a:endParaRPr>
          </a:p>
          <a:p>
            <a:r>
              <a:rPr lang="en-US" b="1"/>
              <a:t>Metrics logged</a:t>
            </a:r>
            <a:endParaRPr lang="en-US"/>
          </a:p>
          <a:p>
            <a:pPr marL="171450" indent="-171450">
              <a:buFont typeface="Arial"/>
              <a:buChar char="•"/>
            </a:pPr>
            <a:r>
              <a:rPr lang="en-US"/>
              <a:t>Reconstruction loss, global KL, local KL, KL ratio (reconstruction / KL), mean per-token loss.</a:t>
            </a:r>
            <a:endParaRPr lang="en-US">
              <a:ea typeface="Calibri"/>
              <a:cs typeface="Calibri"/>
            </a:endParaRPr>
          </a:p>
          <a:p>
            <a:pPr marL="171450" indent="-171450">
              <a:buFont typeface="Arial"/>
              <a:buChar char="•"/>
            </a:pPr>
            <a:r>
              <a:rPr lang="en-US"/>
              <a:t>Possibly perplexity computed from per-token cross-entropy.</a:t>
            </a:r>
            <a:endParaRPr lang="en-US">
              <a:ea typeface="Calibri"/>
              <a:cs typeface="Calibri"/>
            </a:endParaRPr>
          </a:p>
          <a:p>
            <a:br>
              <a:rPr lang="en-US"/>
            </a:br>
            <a:endParaRPr lang="en-US"/>
          </a:p>
        </p:txBody>
      </p:sp>
      <p:sp>
        <p:nvSpPr>
          <p:cNvPr id="4" name="Slide Number Placeholder 3">
            <a:extLst>
              <a:ext uri="{FF2B5EF4-FFF2-40B4-BE49-F238E27FC236}">
                <a16:creationId xmlns:a16="http://schemas.microsoft.com/office/drawing/2014/main" id="{0BC366FD-D87D-4BA8-922B-34E8077CC8DC}"/>
              </a:ext>
            </a:extLst>
          </p:cNvPr>
          <p:cNvSpPr>
            <a:spLocks noGrp="1"/>
          </p:cNvSpPr>
          <p:nvPr>
            <p:ph type="sldNum" sz="quarter" idx="5"/>
          </p:nvPr>
        </p:nvSpPr>
        <p:spPr/>
        <p:txBody>
          <a:bodyPr/>
          <a:lstStyle/>
          <a:p>
            <a:fld id="{23268C37-DF97-4FC0-8D2B-F31E73938D49}" type="slidenum">
              <a:t>31</a:t>
            </a:fld>
            <a:endParaRPr lang="en-US"/>
          </a:p>
        </p:txBody>
      </p:sp>
    </p:spTree>
    <p:extLst>
      <p:ext uri="{BB962C8B-B14F-4D97-AF65-F5344CB8AC3E}">
        <p14:creationId xmlns:p14="http://schemas.microsoft.com/office/powerpoint/2010/main" val="2186354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F095AF-D34F-314A-7BD6-60194A14D8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154709-ECE0-965A-DC1A-E5ED02E8C8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CB3074-B13A-E895-E637-5971229A9B51}"/>
              </a:ext>
            </a:extLst>
          </p:cNvPr>
          <p:cNvSpPr>
            <a:spLocks noGrp="1"/>
          </p:cNvSpPr>
          <p:nvPr>
            <p:ph type="body" idx="1"/>
          </p:nvPr>
        </p:nvSpPr>
        <p:spPr/>
        <p:txBody>
          <a:bodyPr/>
          <a:lstStyle/>
          <a:p>
            <a:r>
              <a:rPr lang="en-US"/>
              <a:t>3) Loss functions and training configuration (where: loss implementation ~cell 22, training loop ~cells 36–43)</a:t>
            </a:r>
          </a:p>
          <a:p>
            <a:r>
              <a:rPr lang="en-US" b="1"/>
              <a:t>Loss components — what the total objective is</a:t>
            </a:r>
            <a:br>
              <a:rPr lang="en-US" b="1">
                <a:cs typeface="+mn-lt"/>
              </a:rPr>
            </a:br>
            <a:r>
              <a:rPr lang="en-US" b="1"/>
              <a:t> The model optimizes a hierarchical ELBO (evidence lower bound) adapted to the HVAE structure. The total loss minimized is:</a:t>
            </a:r>
            <a:endParaRPr lang="en-US"/>
          </a:p>
          <a:p>
            <a:r>
              <a:rPr lang="en-US" b="1"/>
              <a:t>Total Loss = Reconstruction Loss + β_global * </a:t>
            </a:r>
            <a:r>
              <a:rPr lang="en-US" b="1" err="1"/>
              <a:t>Global_KL</a:t>
            </a:r>
            <a:r>
              <a:rPr lang="en-US" b="1"/>
              <a:t> + β_local * </a:t>
            </a:r>
            <a:r>
              <a:rPr lang="en-US" b="1" err="1"/>
              <a:t>Local_KL</a:t>
            </a:r>
            <a:endParaRPr lang="en-US" err="1"/>
          </a:p>
          <a:p>
            <a:r>
              <a:rPr lang="en-US"/>
              <a:t>Explain these in simple terms:</a:t>
            </a:r>
            <a:endParaRPr lang="en-US">
              <a:ea typeface="Calibri"/>
              <a:cs typeface="Calibri"/>
            </a:endParaRPr>
          </a:p>
          <a:p>
            <a:pPr marL="171450" indent="-171450">
              <a:buFont typeface="Arial"/>
              <a:buChar char="•"/>
            </a:pPr>
            <a:r>
              <a:rPr lang="en-US" b="1"/>
              <a:t>Reconstruction loss (Negative log-likelihood)</a:t>
            </a:r>
            <a:endParaRPr lang="en-US"/>
          </a:p>
          <a:p>
            <a:pPr marL="628650" lvl="1" indent="-171450">
              <a:buFont typeface="Arial"/>
              <a:buChar char="•"/>
            </a:pPr>
            <a:r>
              <a:rPr lang="en-US"/>
              <a:t>Implemented with </a:t>
            </a:r>
            <a:r>
              <a:rPr lang="en-US" err="1"/>
              <a:t>CrossEntropyLoss</a:t>
            </a:r>
            <a:r>
              <a:rPr lang="en-US"/>
              <a:t>(</a:t>
            </a:r>
            <a:r>
              <a:rPr lang="en-US" err="1"/>
              <a:t>ignore_index</a:t>
            </a:r>
            <a:r>
              <a:rPr lang="en-US"/>
              <a:t>=</a:t>
            </a:r>
            <a:r>
              <a:rPr lang="en-US" err="1"/>
              <a:t>pad_idx</a:t>
            </a:r>
            <a:r>
              <a:rPr lang="en-US"/>
              <a:t>, reduction='none') across tokens.</a:t>
            </a:r>
            <a:endParaRPr lang="en-US">
              <a:ea typeface="Calibri"/>
              <a:cs typeface="Calibri"/>
            </a:endParaRPr>
          </a:p>
          <a:p>
            <a:pPr marL="628650" lvl="1" indent="-171450">
              <a:buFont typeface="Arial"/>
              <a:buChar char="•"/>
            </a:pPr>
            <a:r>
              <a:rPr lang="en-US"/>
              <a:t>Measures how well the decoder reconstructs each token in the sentence(s). Padding tokens are ignored.</a:t>
            </a:r>
            <a:endParaRPr lang="en-US">
              <a:ea typeface="Calibri"/>
              <a:cs typeface="Calibri"/>
            </a:endParaRPr>
          </a:p>
          <a:p>
            <a:pPr marL="628650" lvl="1" indent="-171450">
              <a:buFont typeface="Arial"/>
              <a:buChar char="•"/>
            </a:pPr>
            <a:r>
              <a:rPr lang="en-US"/>
              <a:t>Often averaged to a per-token loss for diagnostics.</a:t>
            </a:r>
            <a:endParaRPr lang="en-US">
              <a:ea typeface="Calibri"/>
              <a:cs typeface="Calibri"/>
            </a:endParaRPr>
          </a:p>
          <a:p>
            <a:pPr marL="171450" indent="-171450">
              <a:buFont typeface="Arial"/>
              <a:buChar char="•"/>
            </a:pPr>
            <a:r>
              <a:rPr lang="en-US" b="1"/>
              <a:t>Global KL</a:t>
            </a:r>
            <a:r>
              <a:rPr lang="en-US"/>
              <a:t> (between posterior q(</a:t>
            </a:r>
            <a:r>
              <a:rPr lang="en-US" err="1"/>
              <a:t>z_t</a:t>
            </a:r>
            <a:r>
              <a:rPr lang="en-US"/>
              <a:t> | x) and a prior p(</a:t>
            </a:r>
            <a:r>
              <a:rPr lang="en-US" err="1"/>
              <a:t>z_t</a:t>
            </a:r>
            <a:r>
              <a:rPr lang="en-US"/>
              <a:t>) )</a:t>
            </a:r>
            <a:endParaRPr lang="en-US">
              <a:ea typeface="Calibri"/>
              <a:cs typeface="Calibri"/>
            </a:endParaRPr>
          </a:p>
          <a:p>
            <a:pPr marL="628650" lvl="1" indent="-171450">
              <a:buFont typeface="Arial"/>
              <a:buChar char="•"/>
            </a:pPr>
            <a:r>
              <a:rPr lang="en-US"/>
              <a:t>Usually KL(q(</a:t>
            </a:r>
            <a:r>
              <a:rPr lang="en-US" err="1"/>
              <a:t>zt∣x</a:t>
            </a:r>
            <a:r>
              <a:rPr lang="en-US"/>
              <a:t>)∥p(</a:t>
            </a:r>
            <a:r>
              <a:rPr lang="en-US" err="1"/>
              <a:t>zt</a:t>
            </a:r>
            <a:r>
              <a:rPr lang="en-US"/>
              <a:t>))\</a:t>
            </a:r>
            <a:r>
              <a:rPr lang="en-US" err="1"/>
              <a:t>mathrm</a:t>
            </a:r>
            <a:r>
              <a:rPr lang="en-US"/>
              <a:t>{KL}( q(</a:t>
            </a:r>
            <a:r>
              <a:rPr lang="en-US" err="1"/>
              <a:t>z_t|x</a:t>
            </a:r>
            <a:r>
              <a:rPr lang="en-US"/>
              <a:t>) \| p(</a:t>
            </a:r>
            <a:r>
              <a:rPr lang="en-US" err="1"/>
              <a:t>z_t</a:t>
            </a:r>
            <a:r>
              <a:rPr lang="en-US"/>
              <a:t>) )KL(q(</a:t>
            </a:r>
            <a:r>
              <a:rPr lang="en-US" err="1"/>
              <a:t>zt</a:t>
            </a:r>
            <a:r>
              <a:rPr lang="en-US"/>
              <a:t> ∣x)∥p(</a:t>
            </a:r>
            <a:r>
              <a:rPr lang="en-US" err="1"/>
              <a:t>zt</a:t>
            </a:r>
            <a:r>
              <a:rPr lang="en-US"/>
              <a:t> )) where p(</a:t>
            </a:r>
            <a:r>
              <a:rPr lang="en-US" err="1"/>
              <a:t>z_t</a:t>
            </a:r>
            <a:r>
              <a:rPr lang="en-US"/>
              <a:t>) is a simple Gaussian (e.g., N(0,I)) or learned prior.</a:t>
            </a:r>
            <a:endParaRPr lang="en-US">
              <a:ea typeface="Calibri"/>
              <a:cs typeface="Calibri"/>
            </a:endParaRPr>
          </a:p>
          <a:p>
            <a:pPr marL="628650" lvl="1" indent="-171450">
              <a:buFont typeface="Arial"/>
              <a:buChar char="•"/>
            </a:pPr>
            <a:r>
              <a:rPr lang="en-US"/>
              <a:t>This term pushes the global latent distribution to stay close to prior; controls capacity of global latent.</a:t>
            </a:r>
            <a:endParaRPr lang="en-US">
              <a:ea typeface="Calibri"/>
              <a:cs typeface="Calibri"/>
            </a:endParaRPr>
          </a:p>
          <a:p>
            <a:pPr marL="171450" indent="-171450">
              <a:buFont typeface="Arial"/>
              <a:buChar char="•"/>
            </a:pPr>
            <a:r>
              <a:rPr lang="en-US" b="1"/>
              <a:t>Local KL</a:t>
            </a:r>
            <a:r>
              <a:rPr lang="en-US"/>
              <a:t> (sum across sentence </a:t>
            </a:r>
            <a:r>
              <a:rPr lang="en-US" err="1"/>
              <a:t>latents</a:t>
            </a:r>
            <a:r>
              <a:rPr lang="en-US"/>
              <a:t> KL( q(</a:t>
            </a:r>
            <a:r>
              <a:rPr lang="en-US" err="1"/>
              <a:t>z_i|x</a:t>
            </a:r>
            <a:r>
              <a:rPr lang="en-US"/>
              <a:t>) || p(</a:t>
            </a:r>
            <a:r>
              <a:rPr lang="en-US" err="1"/>
              <a:t>z_i</a:t>
            </a:r>
            <a:r>
              <a:rPr lang="en-US"/>
              <a:t> | </a:t>
            </a:r>
            <a:r>
              <a:rPr lang="en-US" err="1"/>
              <a:t>z_t</a:t>
            </a:r>
            <a:r>
              <a:rPr lang="en-US"/>
              <a:t>, z_{i-1}) ) )</a:t>
            </a:r>
            <a:endParaRPr lang="en-US">
              <a:ea typeface="Calibri"/>
              <a:cs typeface="Calibri"/>
            </a:endParaRPr>
          </a:p>
          <a:p>
            <a:pPr marL="628650" lvl="1" indent="-171450">
              <a:buFont typeface="Arial"/>
              <a:buChar char="•"/>
            </a:pPr>
            <a:r>
              <a:rPr lang="en-US"/>
              <a:t>Each sentence latent has its own KL versus its </a:t>
            </a:r>
            <a:r>
              <a:rPr lang="en-US" i="1"/>
              <a:t>conditional</a:t>
            </a:r>
            <a:r>
              <a:rPr lang="en-US"/>
              <a:t> prior.</a:t>
            </a:r>
            <a:endParaRPr lang="en-US">
              <a:ea typeface="Calibri"/>
              <a:cs typeface="Calibri"/>
            </a:endParaRPr>
          </a:p>
          <a:p>
            <a:pPr marL="628650" lvl="1" indent="-171450">
              <a:buFont typeface="Arial"/>
              <a:buChar char="•"/>
            </a:pPr>
            <a:r>
              <a:rPr lang="en-US"/>
              <a:t>Because prior depends on </a:t>
            </a:r>
            <a:r>
              <a:rPr lang="en-US" err="1"/>
              <a:t>z_t</a:t>
            </a:r>
            <a:r>
              <a:rPr lang="en-US"/>
              <a:t> and previous z, this KL enforces the local </a:t>
            </a:r>
            <a:r>
              <a:rPr lang="en-US" err="1"/>
              <a:t>latents</a:t>
            </a:r>
            <a:r>
              <a:rPr lang="en-US"/>
              <a:t> to be consistent with the document-level plan and the sentence ordering.</a:t>
            </a:r>
            <a:endParaRPr lang="en-US">
              <a:ea typeface="Calibri"/>
              <a:cs typeface="Calibri"/>
            </a:endParaRPr>
          </a:p>
          <a:p>
            <a:pPr lvl="1"/>
            <a:r>
              <a:rPr lang="en-US" b="1"/>
              <a:t>Training tricks used in the notebook</a:t>
            </a:r>
            <a:endParaRPr lang="en-US"/>
          </a:p>
          <a:p>
            <a:pPr marL="171450" indent="-171450">
              <a:buFont typeface="Arial"/>
              <a:buChar char="•"/>
            </a:pPr>
            <a:r>
              <a:rPr lang="en-US" b="1"/>
              <a:t>KL annealing (β schedules)</a:t>
            </a:r>
            <a:r>
              <a:rPr lang="en-US"/>
              <a:t> — KL weights </a:t>
            </a:r>
            <a:r>
              <a:rPr lang="en-US" err="1"/>
              <a:t>global_kl_beta</a:t>
            </a:r>
            <a:r>
              <a:rPr lang="en-US"/>
              <a:t> and </a:t>
            </a:r>
            <a:r>
              <a:rPr lang="en-US" err="1"/>
              <a:t>local_kl_beta</a:t>
            </a:r>
            <a:r>
              <a:rPr lang="en-US"/>
              <a:t> are gradually increased from 0 → 1 to avoid posterior collapse and to let reconstruction stabilize early in training.</a:t>
            </a:r>
            <a:endParaRPr lang="en-US">
              <a:ea typeface="Calibri"/>
              <a:cs typeface="Calibri"/>
            </a:endParaRPr>
          </a:p>
          <a:p>
            <a:pPr marL="171450" indent="-171450">
              <a:buFont typeface="Arial"/>
              <a:buChar char="•"/>
            </a:pPr>
            <a:r>
              <a:rPr lang="en-US" b="1"/>
              <a:t>Free bits (KL floor)</a:t>
            </a:r>
            <a:r>
              <a:rPr lang="en-US"/>
              <a:t> — The notebook applies a </a:t>
            </a:r>
            <a:r>
              <a:rPr lang="en-US" i="1"/>
              <a:t>free-bits</a:t>
            </a:r>
            <a:r>
              <a:rPr lang="en-US"/>
              <a:t> threshold: local KL values below a threshold are floored (i.e., not penalized) to encourage the latent to have a minimum information capacity. This is implemented as </a:t>
            </a:r>
            <a:r>
              <a:rPr lang="en-US" err="1"/>
              <a:t>local_free_bits</a:t>
            </a:r>
            <a:r>
              <a:rPr lang="en-US"/>
              <a:t> and applied before summation.</a:t>
            </a:r>
            <a:endParaRPr lang="en-US">
              <a:ea typeface="Calibri"/>
              <a:cs typeface="Calibri"/>
            </a:endParaRPr>
          </a:p>
          <a:p>
            <a:pPr marL="171450" indent="-171450">
              <a:buFont typeface="Arial"/>
              <a:buChar char="•"/>
            </a:pPr>
            <a:r>
              <a:rPr lang="en-US" b="1"/>
              <a:t>Masking of losses</a:t>
            </a:r>
            <a:r>
              <a:rPr lang="en-US"/>
              <a:t> — Sentence and token-level masks ensure that KL &amp; reconstruction are only computed on real tokens/sentences (not padding).</a:t>
            </a:r>
            <a:endParaRPr lang="en-US">
              <a:ea typeface="Calibri"/>
              <a:cs typeface="Calibri"/>
            </a:endParaRPr>
          </a:p>
          <a:p>
            <a:pPr marL="171450" indent="-171450">
              <a:buFont typeface="Arial"/>
              <a:buChar char="•"/>
            </a:pPr>
            <a:r>
              <a:rPr lang="en-US" b="1"/>
              <a:t>Word dropout / masking in inputs</a:t>
            </a:r>
            <a:r>
              <a:rPr lang="en-US"/>
              <a:t> — Randomly mask words in the encoder input at rate </a:t>
            </a:r>
            <a:r>
              <a:rPr lang="en-US" err="1"/>
              <a:t>word_dropout_rate</a:t>
            </a:r>
            <a:r>
              <a:rPr lang="en-US"/>
              <a:t> to encourage the model to rely on latent structure rather than exact words.</a:t>
            </a:r>
            <a:endParaRPr lang="en-US">
              <a:ea typeface="Calibri"/>
              <a:cs typeface="Calibri"/>
            </a:endParaRPr>
          </a:p>
          <a:p>
            <a:r>
              <a:rPr lang="en-US" b="1"/>
              <a:t>Reparameterization</a:t>
            </a:r>
            <a:endParaRPr lang="en-US"/>
          </a:p>
          <a:p>
            <a:pPr marL="171450" indent="-171450">
              <a:buFont typeface="Arial"/>
              <a:buChar char="•"/>
            </a:pPr>
            <a:r>
              <a:rPr lang="en-US"/>
              <a:t>Implementation of </a:t>
            </a:r>
            <a:r>
              <a:rPr lang="en-US" err="1"/>
              <a:t>reparameterize</a:t>
            </a:r>
            <a:r>
              <a:rPr lang="en-US"/>
              <a:t>(mu, sigma2) draws noise epsilon ~ N(0, I) and returns mu + sigma * eps. The sigma is sqrt(sigma2). This allows backprop through randomness.</a:t>
            </a:r>
            <a:endParaRPr lang="en-US">
              <a:ea typeface="Calibri"/>
              <a:cs typeface="Calibri"/>
            </a:endParaRPr>
          </a:p>
          <a:p>
            <a:r>
              <a:rPr lang="en-US" b="1"/>
              <a:t>Optimizer and scheduler (training configs)</a:t>
            </a:r>
            <a:endParaRPr lang="en-US"/>
          </a:p>
          <a:p>
            <a:pPr marL="171450" indent="-171450">
              <a:buFont typeface="Arial"/>
              <a:buChar char="•"/>
            </a:pPr>
            <a:r>
              <a:rPr lang="en-US"/>
              <a:t>Optimizer: </a:t>
            </a:r>
            <a:r>
              <a:rPr lang="en-US" err="1"/>
              <a:t>AdamW</a:t>
            </a:r>
            <a:r>
              <a:rPr lang="en-US"/>
              <a:t> (typical decoupled weight decay optimizer for transformers).</a:t>
            </a:r>
            <a:endParaRPr lang="en-US">
              <a:ea typeface="Calibri"/>
              <a:cs typeface="Calibri"/>
            </a:endParaRPr>
          </a:p>
          <a:p>
            <a:pPr marL="171450" indent="-171450">
              <a:buFont typeface="Arial"/>
              <a:buChar char="•"/>
            </a:pPr>
            <a:r>
              <a:rPr lang="en-US"/>
              <a:t>Learning rate schedule: a combination of warmup and cosine/linear schedules; the notebook imports </a:t>
            </a:r>
            <a:r>
              <a:rPr lang="en-US" err="1"/>
              <a:t>SequentialLR</a:t>
            </a:r>
            <a:r>
              <a:rPr lang="en-US"/>
              <a:t>, </a:t>
            </a:r>
            <a:r>
              <a:rPr lang="en-US" err="1"/>
              <a:t>LinearLR</a:t>
            </a:r>
            <a:r>
              <a:rPr lang="en-US"/>
              <a:t>, and </a:t>
            </a:r>
            <a:r>
              <a:rPr lang="en-US" err="1"/>
              <a:t>CosineAnnealingLR</a:t>
            </a:r>
            <a:r>
              <a:rPr lang="en-US"/>
              <a:t> to implement warmup followed by annealing.</a:t>
            </a:r>
            <a:endParaRPr lang="en-US">
              <a:ea typeface="Calibri"/>
              <a:cs typeface="Calibri"/>
            </a:endParaRPr>
          </a:p>
          <a:p>
            <a:pPr marL="171450" indent="-171450">
              <a:buFont typeface="Arial"/>
              <a:buChar char="•"/>
            </a:pPr>
            <a:r>
              <a:rPr lang="en-US"/>
              <a:t>Mixed precision is not explicitly shown, but device is selected with </a:t>
            </a:r>
            <a:r>
              <a:rPr lang="en-US" err="1"/>
              <a:t>torch.device</a:t>
            </a:r>
            <a:r>
              <a:rPr lang="en-US"/>
              <a:t>('</a:t>
            </a:r>
            <a:r>
              <a:rPr lang="en-US" err="1"/>
              <a:t>cuda</a:t>
            </a:r>
            <a:r>
              <a:rPr lang="en-US"/>
              <a:t>' if available).</a:t>
            </a:r>
            <a:endParaRPr lang="en-US">
              <a:ea typeface="Calibri"/>
              <a:cs typeface="Calibri"/>
            </a:endParaRPr>
          </a:p>
          <a:p>
            <a:r>
              <a:rPr lang="en-US" b="1"/>
              <a:t>Training loop details</a:t>
            </a:r>
            <a:endParaRPr lang="en-US"/>
          </a:p>
          <a:p>
            <a:pPr marL="171450" indent="-171450">
              <a:buFont typeface="Arial"/>
              <a:buChar char="•"/>
            </a:pPr>
            <a:r>
              <a:rPr lang="en-US" err="1"/>
              <a:t>num_epochs</a:t>
            </a:r>
            <a:r>
              <a:rPr lang="en-US"/>
              <a:t> = 60 (example).</a:t>
            </a:r>
            <a:endParaRPr lang="en-US">
              <a:ea typeface="Calibri"/>
              <a:cs typeface="Calibri"/>
            </a:endParaRPr>
          </a:p>
          <a:p>
            <a:pPr marL="171450" indent="-171450">
              <a:buFont typeface="Arial"/>
              <a:buChar char="•"/>
            </a:pPr>
            <a:r>
              <a:rPr lang="en-US" err="1"/>
              <a:t>total_steps</a:t>
            </a:r>
            <a:r>
              <a:rPr lang="en-US"/>
              <a:t> computed from </a:t>
            </a:r>
            <a:r>
              <a:rPr lang="en-US" err="1"/>
              <a:t>num_epochs</a:t>
            </a:r>
            <a:r>
              <a:rPr lang="en-US"/>
              <a:t> * </a:t>
            </a:r>
            <a:r>
              <a:rPr lang="en-US" err="1"/>
              <a:t>len</a:t>
            </a:r>
            <a:r>
              <a:rPr lang="en-US"/>
              <a:t>(</a:t>
            </a:r>
            <a:r>
              <a:rPr lang="en-US" err="1"/>
              <a:t>train_loader</a:t>
            </a:r>
            <a:r>
              <a:rPr lang="en-US"/>
              <a:t>).</a:t>
            </a:r>
            <a:endParaRPr lang="en-US">
              <a:ea typeface="Calibri"/>
              <a:cs typeface="Calibri"/>
            </a:endParaRPr>
          </a:p>
          <a:p>
            <a:pPr marL="171450" indent="-171450">
              <a:buFont typeface="Arial"/>
              <a:buChar char="•"/>
            </a:pPr>
            <a:r>
              <a:rPr lang="en-US"/>
              <a:t>Checkpointing: integration with Weights &amp; Biases (</a:t>
            </a:r>
            <a:r>
              <a:rPr lang="en-US" err="1"/>
              <a:t>wandb</a:t>
            </a:r>
            <a:r>
              <a:rPr lang="en-US"/>
              <a:t>) artifacts to save &amp; restore model checkpoints (WANDB_ARTIFACT_PATH parameter, resume training option).</a:t>
            </a:r>
            <a:endParaRPr lang="en-US">
              <a:ea typeface="Calibri"/>
              <a:cs typeface="Calibri"/>
            </a:endParaRPr>
          </a:p>
          <a:p>
            <a:pPr marL="171450" indent="-171450">
              <a:buFont typeface="Arial"/>
              <a:buChar char="•"/>
            </a:pPr>
            <a:r>
              <a:rPr lang="en-US"/>
              <a:t>There are flags to resume from a </a:t>
            </a:r>
            <a:r>
              <a:rPr lang="en-US" err="1"/>
              <a:t>wandb</a:t>
            </a:r>
            <a:r>
              <a:rPr lang="en-US"/>
              <a:t> artifact; the notebook has code to load a checkpoint for inference.</a:t>
            </a:r>
            <a:endParaRPr lang="en-US">
              <a:ea typeface="Calibri"/>
              <a:cs typeface="Calibri"/>
            </a:endParaRPr>
          </a:p>
          <a:p>
            <a:r>
              <a:rPr lang="en-US" b="1"/>
              <a:t>Metrics logged</a:t>
            </a:r>
            <a:endParaRPr lang="en-US"/>
          </a:p>
          <a:p>
            <a:pPr marL="171450" indent="-171450">
              <a:buFont typeface="Arial"/>
              <a:buChar char="•"/>
            </a:pPr>
            <a:r>
              <a:rPr lang="en-US"/>
              <a:t>Reconstruction loss, global KL, local KL, KL ratio (reconstruction / KL), mean per-token loss.</a:t>
            </a:r>
            <a:endParaRPr lang="en-US">
              <a:ea typeface="Calibri"/>
              <a:cs typeface="Calibri"/>
            </a:endParaRPr>
          </a:p>
          <a:p>
            <a:pPr marL="171450" indent="-171450">
              <a:buFont typeface="Arial"/>
              <a:buChar char="•"/>
            </a:pPr>
            <a:r>
              <a:rPr lang="en-US"/>
              <a:t>Possibly perplexity computed from per-token cross-entropy.</a:t>
            </a:r>
            <a:endParaRPr lang="en-US">
              <a:ea typeface="Calibri"/>
              <a:cs typeface="Calibri"/>
            </a:endParaRPr>
          </a:p>
          <a:p>
            <a:br>
              <a:rPr lang="en-US"/>
            </a:br>
            <a:endParaRPr lang="en-US"/>
          </a:p>
        </p:txBody>
      </p:sp>
      <p:sp>
        <p:nvSpPr>
          <p:cNvPr id="4" name="Slide Number Placeholder 3">
            <a:extLst>
              <a:ext uri="{FF2B5EF4-FFF2-40B4-BE49-F238E27FC236}">
                <a16:creationId xmlns:a16="http://schemas.microsoft.com/office/drawing/2014/main" id="{C2C4CC5B-8BC3-83C2-8713-9DE2E17FE75D}"/>
              </a:ext>
            </a:extLst>
          </p:cNvPr>
          <p:cNvSpPr>
            <a:spLocks noGrp="1"/>
          </p:cNvSpPr>
          <p:nvPr>
            <p:ph type="sldNum" sz="quarter" idx="5"/>
          </p:nvPr>
        </p:nvSpPr>
        <p:spPr/>
        <p:txBody>
          <a:bodyPr/>
          <a:lstStyle/>
          <a:p>
            <a:fld id="{23268C37-DF97-4FC0-8D2B-F31E73938D49}" type="slidenum">
              <a:t>32</a:t>
            </a:fld>
            <a:endParaRPr lang="en-US"/>
          </a:p>
        </p:txBody>
      </p:sp>
    </p:spTree>
    <p:extLst>
      <p:ext uri="{BB962C8B-B14F-4D97-AF65-F5344CB8AC3E}">
        <p14:creationId xmlns:p14="http://schemas.microsoft.com/office/powerpoint/2010/main" val="21710072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07CE5C-E287-17F6-E892-8227BAD36C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55508F-C874-3DBC-0CA2-8FB624748E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F5641A-CFDC-E397-BC08-ACBDF6B11E2C}"/>
              </a:ext>
            </a:extLst>
          </p:cNvPr>
          <p:cNvSpPr>
            <a:spLocks noGrp="1"/>
          </p:cNvSpPr>
          <p:nvPr>
            <p:ph type="body" idx="1"/>
          </p:nvPr>
        </p:nvSpPr>
        <p:spPr/>
        <p:txBody>
          <a:bodyPr/>
          <a:lstStyle/>
          <a:p>
            <a:r>
              <a:rPr lang="en-US"/>
              <a:t>4) Inference &amp; generation (decoder behavior) (where: generation functions seen in model cells near 20/21/26)</a:t>
            </a:r>
          </a:p>
          <a:p>
            <a:r>
              <a:rPr lang="en-US" b="1"/>
              <a:t>How generation is implemented</a:t>
            </a:r>
            <a:endParaRPr lang="en-US"/>
          </a:p>
          <a:p>
            <a:pPr marL="171450" indent="-171450">
              <a:buFont typeface="Arial"/>
              <a:buChar char="•"/>
            </a:pPr>
            <a:r>
              <a:rPr lang="en-US"/>
              <a:t>Generation loops over sentences: for each sentence, the model samples/decodes tokens autoregressively until &lt;EOS&gt; or </a:t>
            </a:r>
            <a:r>
              <a:rPr lang="en-US" err="1"/>
              <a:t>max_words</a:t>
            </a:r>
            <a:r>
              <a:rPr lang="en-US"/>
              <a:t> reached.</a:t>
            </a:r>
            <a:endParaRPr lang="en-US">
              <a:ea typeface="Calibri"/>
              <a:cs typeface="Calibri"/>
            </a:endParaRPr>
          </a:p>
          <a:p>
            <a:pPr marL="171450" indent="-171450">
              <a:buFont typeface="Arial"/>
              <a:buChar char="•"/>
            </a:pPr>
            <a:r>
              <a:rPr lang="en-US"/>
              <a:t>For each sentence's generation, it uses the sampled local latent </a:t>
            </a:r>
            <a:r>
              <a:rPr lang="en-US" err="1"/>
              <a:t>z_i</a:t>
            </a:r>
            <a:r>
              <a:rPr lang="en-US"/>
              <a:t> and the global latent </a:t>
            </a:r>
            <a:r>
              <a:rPr lang="en-US" err="1"/>
              <a:t>z_t</a:t>
            </a:r>
            <a:r>
              <a:rPr lang="en-US"/>
              <a:t> to condition the decoder. After finishing a sentence, </a:t>
            </a:r>
            <a:r>
              <a:rPr lang="en-US" err="1"/>
              <a:t>z_i</a:t>
            </a:r>
            <a:r>
              <a:rPr lang="en-US"/>
              <a:t> may be used to compute z_{i+1} prior (for conditional prior consistency).</a:t>
            </a:r>
            <a:endParaRPr lang="en-US">
              <a:ea typeface="Calibri"/>
              <a:cs typeface="Calibri"/>
            </a:endParaRPr>
          </a:p>
          <a:p>
            <a:pPr marL="171450" indent="-171450">
              <a:buFont typeface="Arial"/>
              <a:buChar char="•"/>
            </a:pPr>
            <a:r>
              <a:rPr lang="en-US"/>
              <a:t>Output is a nested list of token ids [[sent1_tokens], [sent2_tokens], ...] which are then detokenized back to text.</a:t>
            </a:r>
            <a:endParaRPr lang="en-US">
              <a:ea typeface="Calibri"/>
              <a:cs typeface="Calibri"/>
            </a:endParaRPr>
          </a:p>
          <a:p>
            <a:r>
              <a:rPr lang="en-US" b="1"/>
              <a:t>Notes for clarity</a:t>
            </a:r>
            <a:endParaRPr lang="en-US"/>
          </a:p>
          <a:p>
            <a:pPr marL="171450" indent="-171450">
              <a:buFont typeface="Arial"/>
              <a:buChar char="•"/>
            </a:pPr>
            <a:r>
              <a:rPr lang="en-US"/>
              <a:t>The decoder is not a simple flat unconditional generator — it conditions each sentence generation on explicit latent variables which encode both global style/intent and sentence-specific content.</a:t>
            </a:r>
            <a:endParaRPr lang="en-US">
              <a:ea typeface="Calibri"/>
              <a:cs typeface="Calibri"/>
            </a:endParaRPr>
          </a:p>
        </p:txBody>
      </p:sp>
      <p:sp>
        <p:nvSpPr>
          <p:cNvPr id="4" name="Slide Number Placeholder 3">
            <a:extLst>
              <a:ext uri="{FF2B5EF4-FFF2-40B4-BE49-F238E27FC236}">
                <a16:creationId xmlns:a16="http://schemas.microsoft.com/office/drawing/2014/main" id="{C9379600-6765-BB34-F1E8-CAA15BB2C421}"/>
              </a:ext>
            </a:extLst>
          </p:cNvPr>
          <p:cNvSpPr>
            <a:spLocks noGrp="1"/>
          </p:cNvSpPr>
          <p:nvPr>
            <p:ph type="sldNum" sz="quarter" idx="5"/>
          </p:nvPr>
        </p:nvSpPr>
        <p:spPr/>
        <p:txBody>
          <a:bodyPr/>
          <a:lstStyle/>
          <a:p>
            <a:fld id="{23268C37-DF97-4FC0-8D2B-F31E73938D49}" type="slidenum">
              <a:t>33</a:t>
            </a:fld>
            <a:endParaRPr lang="en-US"/>
          </a:p>
        </p:txBody>
      </p:sp>
    </p:spTree>
    <p:extLst>
      <p:ext uri="{BB962C8B-B14F-4D97-AF65-F5344CB8AC3E}">
        <p14:creationId xmlns:p14="http://schemas.microsoft.com/office/powerpoint/2010/main" val="10121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E7D37-29E6-CA5C-C1AA-EFA1EAD56C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05F263-A93F-85DC-FA21-DE4A028826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802881-DDF4-68C5-5956-97788ADE27C2}"/>
              </a:ext>
            </a:extLst>
          </p:cNvPr>
          <p:cNvSpPr>
            <a:spLocks noGrp="1"/>
          </p:cNvSpPr>
          <p:nvPr>
            <p:ph type="body" idx="1"/>
          </p:nvPr>
        </p:nvSpPr>
        <p:spPr/>
        <p:txBody>
          <a:bodyPr/>
          <a:lstStyle/>
          <a:p>
            <a:r>
              <a:rPr lang="en-US"/>
              <a:t>4) Inference &amp; generation (decoder behavior) (where: generation functions seen in model cells near 20/21/26)</a:t>
            </a:r>
          </a:p>
          <a:p>
            <a:r>
              <a:rPr lang="en-US" b="1"/>
              <a:t>How generation is implemented</a:t>
            </a:r>
            <a:endParaRPr lang="en-US"/>
          </a:p>
          <a:p>
            <a:pPr marL="171450" indent="-171450">
              <a:buFont typeface="Arial"/>
              <a:buChar char="•"/>
            </a:pPr>
            <a:r>
              <a:rPr lang="en-US"/>
              <a:t>Generation loops over sentences: for each sentence, the model samples/decodes tokens autoregressively until &lt;EOS&gt; or </a:t>
            </a:r>
            <a:r>
              <a:rPr lang="en-US" err="1"/>
              <a:t>max_words</a:t>
            </a:r>
            <a:r>
              <a:rPr lang="en-US"/>
              <a:t> reached.</a:t>
            </a:r>
            <a:endParaRPr lang="en-US">
              <a:ea typeface="Calibri"/>
              <a:cs typeface="Calibri"/>
            </a:endParaRPr>
          </a:p>
          <a:p>
            <a:pPr marL="171450" indent="-171450">
              <a:buFont typeface="Arial"/>
              <a:buChar char="•"/>
            </a:pPr>
            <a:r>
              <a:rPr lang="en-US"/>
              <a:t>For each sentence's generation, it uses the sampled local latent </a:t>
            </a:r>
            <a:r>
              <a:rPr lang="en-US" err="1"/>
              <a:t>z_i</a:t>
            </a:r>
            <a:r>
              <a:rPr lang="en-US"/>
              <a:t> and the global latent </a:t>
            </a:r>
            <a:r>
              <a:rPr lang="en-US" err="1"/>
              <a:t>z_t</a:t>
            </a:r>
            <a:r>
              <a:rPr lang="en-US"/>
              <a:t> to condition the decoder. After finishing a sentence, </a:t>
            </a:r>
            <a:r>
              <a:rPr lang="en-US" err="1"/>
              <a:t>z_i</a:t>
            </a:r>
            <a:r>
              <a:rPr lang="en-US"/>
              <a:t> may be used to compute z_{i+1} prior (for conditional prior consistency).</a:t>
            </a:r>
            <a:endParaRPr lang="en-US">
              <a:ea typeface="Calibri"/>
              <a:cs typeface="Calibri"/>
            </a:endParaRPr>
          </a:p>
          <a:p>
            <a:pPr marL="171450" indent="-171450">
              <a:buFont typeface="Arial"/>
              <a:buChar char="•"/>
            </a:pPr>
            <a:r>
              <a:rPr lang="en-US"/>
              <a:t>Output is a nested list of token ids [[sent1_tokens], [sent2_tokens], ...] which are then detokenized back to text.</a:t>
            </a:r>
            <a:endParaRPr lang="en-US">
              <a:ea typeface="Calibri"/>
              <a:cs typeface="Calibri"/>
            </a:endParaRPr>
          </a:p>
          <a:p>
            <a:r>
              <a:rPr lang="en-US" b="1"/>
              <a:t>Notes for clarity</a:t>
            </a:r>
            <a:endParaRPr lang="en-US"/>
          </a:p>
          <a:p>
            <a:pPr marL="171450" indent="-171450">
              <a:buFont typeface="Arial"/>
              <a:buChar char="•"/>
            </a:pPr>
            <a:r>
              <a:rPr lang="en-US"/>
              <a:t>The decoder is not a simple flat unconditional generator — it conditions each sentence generation on explicit latent variables which encode both global style/intent and sentence-specific content.</a:t>
            </a:r>
            <a:endParaRPr lang="en-US">
              <a:ea typeface="Calibri"/>
              <a:cs typeface="Calibri"/>
            </a:endParaRPr>
          </a:p>
        </p:txBody>
      </p:sp>
      <p:sp>
        <p:nvSpPr>
          <p:cNvPr id="4" name="Slide Number Placeholder 3">
            <a:extLst>
              <a:ext uri="{FF2B5EF4-FFF2-40B4-BE49-F238E27FC236}">
                <a16:creationId xmlns:a16="http://schemas.microsoft.com/office/drawing/2014/main" id="{55500565-63A2-E629-B6B7-8B0D1AC26FF5}"/>
              </a:ext>
            </a:extLst>
          </p:cNvPr>
          <p:cNvSpPr>
            <a:spLocks noGrp="1"/>
          </p:cNvSpPr>
          <p:nvPr>
            <p:ph type="sldNum" sz="quarter" idx="5"/>
          </p:nvPr>
        </p:nvSpPr>
        <p:spPr/>
        <p:txBody>
          <a:bodyPr/>
          <a:lstStyle/>
          <a:p>
            <a:fld id="{23268C37-DF97-4FC0-8D2B-F31E73938D49}" type="slidenum">
              <a:t>34</a:t>
            </a:fld>
            <a:endParaRPr lang="en-US"/>
          </a:p>
        </p:txBody>
      </p:sp>
    </p:spTree>
    <p:extLst>
      <p:ext uri="{BB962C8B-B14F-4D97-AF65-F5344CB8AC3E}">
        <p14:creationId xmlns:p14="http://schemas.microsoft.com/office/powerpoint/2010/main" val="2005226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76173-4431-8FE4-57B1-FA86C58D41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537AA0-412D-3178-AE6E-135AE7B5BC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FE52B5-1911-FBF8-44D7-6BC30FD8CC9C}"/>
              </a:ext>
            </a:extLst>
          </p:cNvPr>
          <p:cNvSpPr>
            <a:spLocks noGrp="1"/>
          </p:cNvSpPr>
          <p:nvPr>
            <p:ph type="body" idx="1"/>
          </p:nvPr>
        </p:nvSpPr>
        <p:spPr/>
        <p:txBody>
          <a:bodyPr/>
          <a:lstStyle/>
          <a:p>
            <a:r>
              <a:rPr lang="en-US"/>
              <a:t>4) Inference &amp; generation (decoder behavior) (where: generation functions seen in model cells near 20/21/26)</a:t>
            </a:r>
          </a:p>
          <a:p>
            <a:r>
              <a:rPr lang="en-US" b="1"/>
              <a:t>How generation is implemented</a:t>
            </a:r>
            <a:endParaRPr lang="en-US"/>
          </a:p>
          <a:p>
            <a:pPr marL="171450" indent="-171450">
              <a:buFont typeface="Arial"/>
              <a:buChar char="•"/>
            </a:pPr>
            <a:r>
              <a:rPr lang="en-US"/>
              <a:t>Generation loops over sentences: for each sentence, the model samples/decodes tokens autoregressively until &lt;EOS&gt; or </a:t>
            </a:r>
            <a:r>
              <a:rPr lang="en-US" err="1"/>
              <a:t>max_words</a:t>
            </a:r>
            <a:r>
              <a:rPr lang="en-US"/>
              <a:t> reached.</a:t>
            </a:r>
            <a:endParaRPr lang="en-US">
              <a:ea typeface="Calibri"/>
              <a:cs typeface="Calibri"/>
            </a:endParaRPr>
          </a:p>
          <a:p>
            <a:pPr marL="171450" indent="-171450">
              <a:buFont typeface="Arial"/>
              <a:buChar char="•"/>
            </a:pPr>
            <a:r>
              <a:rPr lang="en-US"/>
              <a:t>For each sentence's generation, it uses the sampled local latent </a:t>
            </a:r>
            <a:r>
              <a:rPr lang="en-US" err="1"/>
              <a:t>z_i</a:t>
            </a:r>
            <a:r>
              <a:rPr lang="en-US"/>
              <a:t> and the global latent </a:t>
            </a:r>
            <a:r>
              <a:rPr lang="en-US" err="1"/>
              <a:t>z_t</a:t>
            </a:r>
            <a:r>
              <a:rPr lang="en-US"/>
              <a:t> to condition the decoder. After finishing a sentence, </a:t>
            </a:r>
            <a:r>
              <a:rPr lang="en-US" err="1"/>
              <a:t>z_i</a:t>
            </a:r>
            <a:r>
              <a:rPr lang="en-US"/>
              <a:t> may be used to compute z_{i+1} prior (for conditional prior consistency).</a:t>
            </a:r>
            <a:endParaRPr lang="en-US">
              <a:ea typeface="Calibri"/>
              <a:cs typeface="Calibri"/>
            </a:endParaRPr>
          </a:p>
          <a:p>
            <a:pPr marL="171450" indent="-171450">
              <a:buFont typeface="Arial"/>
              <a:buChar char="•"/>
            </a:pPr>
            <a:r>
              <a:rPr lang="en-US"/>
              <a:t>Output is a nested list of token ids [[sent1_tokens], [sent2_tokens], ...] which are then detokenized back to text.</a:t>
            </a:r>
            <a:endParaRPr lang="en-US">
              <a:ea typeface="Calibri"/>
              <a:cs typeface="Calibri"/>
            </a:endParaRPr>
          </a:p>
          <a:p>
            <a:r>
              <a:rPr lang="en-US" b="1"/>
              <a:t>Notes for clarity</a:t>
            </a:r>
            <a:endParaRPr lang="en-US"/>
          </a:p>
          <a:p>
            <a:pPr marL="171450" indent="-171450">
              <a:buFont typeface="Arial"/>
              <a:buChar char="•"/>
            </a:pPr>
            <a:r>
              <a:rPr lang="en-US"/>
              <a:t>The decoder is not a simple flat unconditional generator — it conditions each sentence generation on explicit latent variables which encode both global style/intent and sentence-specific content.</a:t>
            </a:r>
            <a:endParaRPr lang="en-US">
              <a:ea typeface="Calibri"/>
              <a:cs typeface="Calibri"/>
            </a:endParaRPr>
          </a:p>
        </p:txBody>
      </p:sp>
      <p:sp>
        <p:nvSpPr>
          <p:cNvPr id="4" name="Slide Number Placeholder 3">
            <a:extLst>
              <a:ext uri="{FF2B5EF4-FFF2-40B4-BE49-F238E27FC236}">
                <a16:creationId xmlns:a16="http://schemas.microsoft.com/office/drawing/2014/main" id="{5A141C9B-3734-642A-7D42-D2478F5CB81A}"/>
              </a:ext>
            </a:extLst>
          </p:cNvPr>
          <p:cNvSpPr>
            <a:spLocks noGrp="1"/>
          </p:cNvSpPr>
          <p:nvPr>
            <p:ph type="sldNum" sz="quarter" idx="5"/>
          </p:nvPr>
        </p:nvSpPr>
        <p:spPr/>
        <p:txBody>
          <a:bodyPr/>
          <a:lstStyle/>
          <a:p>
            <a:fld id="{23268C37-DF97-4FC0-8D2B-F31E73938D49}" type="slidenum">
              <a:t>35</a:t>
            </a:fld>
            <a:endParaRPr lang="en-US"/>
          </a:p>
        </p:txBody>
      </p:sp>
    </p:spTree>
    <p:extLst>
      <p:ext uri="{BB962C8B-B14F-4D97-AF65-F5344CB8AC3E}">
        <p14:creationId xmlns:p14="http://schemas.microsoft.com/office/powerpoint/2010/main" val="37786281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1898FB-9127-60FA-AC51-F261962676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3429A8-8E63-5312-5ED7-BC17249648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95D9F8-31AC-3344-1B74-E42897AF659C}"/>
              </a:ext>
            </a:extLst>
          </p:cNvPr>
          <p:cNvSpPr>
            <a:spLocks noGrp="1"/>
          </p:cNvSpPr>
          <p:nvPr>
            <p:ph type="body" idx="1"/>
          </p:nvPr>
        </p:nvSpPr>
        <p:spPr/>
        <p:txBody>
          <a:bodyPr/>
          <a:lstStyle/>
          <a:p>
            <a:r>
              <a:rPr lang="en-US"/>
              <a:t>4) Inference &amp; generation (decoder behavior) (where: generation functions seen in model cells near 20/21/26)</a:t>
            </a:r>
          </a:p>
          <a:p>
            <a:r>
              <a:rPr lang="en-US" b="1"/>
              <a:t>How generation is implemented</a:t>
            </a:r>
            <a:endParaRPr lang="en-US"/>
          </a:p>
          <a:p>
            <a:pPr marL="171450" indent="-171450">
              <a:buFont typeface="Arial"/>
              <a:buChar char="•"/>
            </a:pPr>
            <a:r>
              <a:rPr lang="en-US"/>
              <a:t>Generation loops over sentences: for each sentence, the model samples/decodes tokens autoregressively until &lt;EOS&gt; or </a:t>
            </a:r>
            <a:r>
              <a:rPr lang="en-US" err="1"/>
              <a:t>max_words</a:t>
            </a:r>
            <a:r>
              <a:rPr lang="en-US"/>
              <a:t> reached.</a:t>
            </a:r>
            <a:endParaRPr lang="en-US">
              <a:ea typeface="Calibri"/>
              <a:cs typeface="Calibri"/>
            </a:endParaRPr>
          </a:p>
          <a:p>
            <a:pPr marL="171450" indent="-171450">
              <a:buFont typeface="Arial"/>
              <a:buChar char="•"/>
            </a:pPr>
            <a:r>
              <a:rPr lang="en-US"/>
              <a:t>For each sentence's generation, it uses the sampled local latent </a:t>
            </a:r>
            <a:r>
              <a:rPr lang="en-US" err="1"/>
              <a:t>z_i</a:t>
            </a:r>
            <a:r>
              <a:rPr lang="en-US"/>
              <a:t> and the global latent </a:t>
            </a:r>
            <a:r>
              <a:rPr lang="en-US" err="1"/>
              <a:t>z_t</a:t>
            </a:r>
            <a:r>
              <a:rPr lang="en-US"/>
              <a:t> to condition the decoder. After finishing a sentence, </a:t>
            </a:r>
            <a:r>
              <a:rPr lang="en-US" err="1"/>
              <a:t>z_i</a:t>
            </a:r>
            <a:r>
              <a:rPr lang="en-US"/>
              <a:t> may be used to compute z_{i+1} prior (for conditional prior consistency).</a:t>
            </a:r>
            <a:endParaRPr lang="en-US">
              <a:ea typeface="Calibri"/>
              <a:cs typeface="Calibri"/>
            </a:endParaRPr>
          </a:p>
          <a:p>
            <a:pPr marL="171450" indent="-171450">
              <a:buFont typeface="Arial"/>
              <a:buChar char="•"/>
            </a:pPr>
            <a:r>
              <a:rPr lang="en-US"/>
              <a:t>Output is a nested list of token ids [[sent1_tokens], [sent2_tokens], ...] which are then detokenized back to text.</a:t>
            </a:r>
            <a:endParaRPr lang="en-US">
              <a:ea typeface="Calibri"/>
              <a:cs typeface="Calibri"/>
            </a:endParaRPr>
          </a:p>
          <a:p>
            <a:r>
              <a:rPr lang="en-US" b="1"/>
              <a:t>Notes for clarity</a:t>
            </a:r>
            <a:endParaRPr lang="en-US"/>
          </a:p>
          <a:p>
            <a:pPr marL="171450" indent="-171450">
              <a:buFont typeface="Arial"/>
              <a:buChar char="•"/>
            </a:pPr>
            <a:r>
              <a:rPr lang="en-US"/>
              <a:t>The decoder is not a simple flat unconditional generator — it conditions each sentence generation on explicit latent variables which encode both global style/intent and sentence-specific content.</a:t>
            </a:r>
            <a:endParaRPr lang="en-US">
              <a:ea typeface="Calibri"/>
              <a:cs typeface="Calibri"/>
            </a:endParaRPr>
          </a:p>
        </p:txBody>
      </p:sp>
      <p:sp>
        <p:nvSpPr>
          <p:cNvPr id="4" name="Slide Number Placeholder 3">
            <a:extLst>
              <a:ext uri="{FF2B5EF4-FFF2-40B4-BE49-F238E27FC236}">
                <a16:creationId xmlns:a16="http://schemas.microsoft.com/office/drawing/2014/main" id="{6A3E6D6D-9525-1294-9DEB-22F13CCECB94}"/>
              </a:ext>
            </a:extLst>
          </p:cNvPr>
          <p:cNvSpPr>
            <a:spLocks noGrp="1"/>
          </p:cNvSpPr>
          <p:nvPr>
            <p:ph type="sldNum" sz="quarter" idx="5"/>
          </p:nvPr>
        </p:nvSpPr>
        <p:spPr/>
        <p:txBody>
          <a:bodyPr/>
          <a:lstStyle/>
          <a:p>
            <a:fld id="{23268C37-DF97-4FC0-8D2B-F31E73938D49}" type="slidenum">
              <a:t>36</a:t>
            </a:fld>
            <a:endParaRPr lang="en-US"/>
          </a:p>
        </p:txBody>
      </p:sp>
    </p:spTree>
    <p:extLst>
      <p:ext uri="{BB962C8B-B14F-4D97-AF65-F5344CB8AC3E}">
        <p14:creationId xmlns:p14="http://schemas.microsoft.com/office/powerpoint/2010/main" val="35417962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BB079-A593-E0ED-89D0-9A10739F3A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69E542-B9FF-1A19-08DE-C1868C89F5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F0890C-B1DD-5501-B8E8-633D31BC70DA}"/>
              </a:ext>
            </a:extLst>
          </p:cNvPr>
          <p:cNvSpPr>
            <a:spLocks noGrp="1"/>
          </p:cNvSpPr>
          <p:nvPr>
            <p:ph type="body" idx="1"/>
          </p:nvPr>
        </p:nvSpPr>
        <p:spPr/>
        <p:txBody>
          <a:bodyPr/>
          <a:lstStyle/>
          <a:p>
            <a:r>
              <a:rPr lang="en-US"/>
              <a:t>4) Inference &amp; generation (decoder behavior) (where: generation functions seen in model cells near 20/21/26)</a:t>
            </a:r>
          </a:p>
          <a:p>
            <a:r>
              <a:rPr lang="en-US" b="1"/>
              <a:t>How generation is implemented</a:t>
            </a:r>
            <a:endParaRPr lang="en-US"/>
          </a:p>
          <a:p>
            <a:pPr marL="171450" indent="-171450">
              <a:buFont typeface="Arial"/>
              <a:buChar char="•"/>
            </a:pPr>
            <a:r>
              <a:rPr lang="en-US"/>
              <a:t>Generation loops over sentences: for each sentence, the model samples/decodes tokens autoregressively until &lt;EOS&gt; or </a:t>
            </a:r>
            <a:r>
              <a:rPr lang="en-US" err="1"/>
              <a:t>max_words</a:t>
            </a:r>
            <a:r>
              <a:rPr lang="en-US"/>
              <a:t> reached.</a:t>
            </a:r>
            <a:endParaRPr lang="en-US">
              <a:ea typeface="Calibri"/>
              <a:cs typeface="Calibri"/>
            </a:endParaRPr>
          </a:p>
          <a:p>
            <a:pPr marL="171450" indent="-171450">
              <a:buFont typeface="Arial"/>
              <a:buChar char="•"/>
            </a:pPr>
            <a:r>
              <a:rPr lang="en-US"/>
              <a:t>For each sentence's generation, it uses the sampled local latent </a:t>
            </a:r>
            <a:r>
              <a:rPr lang="en-US" err="1"/>
              <a:t>z_i</a:t>
            </a:r>
            <a:r>
              <a:rPr lang="en-US"/>
              <a:t> and the global latent </a:t>
            </a:r>
            <a:r>
              <a:rPr lang="en-US" err="1"/>
              <a:t>z_t</a:t>
            </a:r>
            <a:r>
              <a:rPr lang="en-US"/>
              <a:t> to condition the decoder. After finishing a sentence, </a:t>
            </a:r>
            <a:r>
              <a:rPr lang="en-US" err="1"/>
              <a:t>z_i</a:t>
            </a:r>
            <a:r>
              <a:rPr lang="en-US"/>
              <a:t> may be used to compute z_{i+1} prior (for conditional prior consistency).</a:t>
            </a:r>
            <a:endParaRPr lang="en-US">
              <a:ea typeface="Calibri"/>
              <a:cs typeface="Calibri"/>
            </a:endParaRPr>
          </a:p>
          <a:p>
            <a:pPr marL="171450" indent="-171450">
              <a:buFont typeface="Arial"/>
              <a:buChar char="•"/>
            </a:pPr>
            <a:r>
              <a:rPr lang="en-US"/>
              <a:t>Output is a nested list of token ids [[sent1_tokens], [sent2_tokens], ...] which are then detokenized back to text.</a:t>
            </a:r>
            <a:endParaRPr lang="en-US">
              <a:ea typeface="Calibri"/>
              <a:cs typeface="Calibri"/>
            </a:endParaRPr>
          </a:p>
          <a:p>
            <a:r>
              <a:rPr lang="en-US" b="1"/>
              <a:t>Notes for clarity</a:t>
            </a:r>
            <a:endParaRPr lang="en-US"/>
          </a:p>
          <a:p>
            <a:pPr marL="171450" indent="-171450">
              <a:buFont typeface="Arial"/>
              <a:buChar char="•"/>
            </a:pPr>
            <a:r>
              <a:rPr lang="en-US"/>
              <a:t>The decoder is not a simple flat unconditional generator — it conditions each sentence generation on explicit latent variables which encode both global style/intent and sentence-specific content.</a:t>
            </a:r>
            <a:endParaRPr lang="en-US">
              <a:ea typeface="Calibri"/>
              <a:cs typeface="Calibri"/>
            </a:endParaRPr>
          </a:p>
        </p:txBody>
      </p:sp>
      <p:sp>
        <p:nvSpPr>
          <p:cNvPr id="4" name="Slide Number Placeholder 3">
            <a:extLst>
              <a:ext uri="{FF2B5EF4-FFF2-40B4-BE49-F238E27FC236}">
                <a16:creationId xmlns:a16="http://schemas.microsoft.com/office/drawing/2014/main" id="{08897A69-DEE7-863B-ABA3-BBAFE78C8841}"/>
              </a:ext>
            </a:extLst>
          </p:cNvPr>
          <p:cNvSpPr>
            <a:spLocks noGrp="1"/>
          </p:cNvSpPr>
          <p:nvPr>
            <p:ph type="sldNum" sz="quarter" idx="5"/>
          </p:nvPr>
        </p:nvSpPr>
        <p:spPr/>
        <p:txBody>
          <a:bodyPr/>
          <a:lstStyle/>
          <a:p>
            <a:fld id="{23268C37-DF97-4FC0-8D2B-F31E73938D49}" type="slidenum">
              <a:t>37</a:t>
            </a:fld>
            <a:endParaRPr lang="en-US"/>
          </a:p>
        </p:txBody>
      </p:sp>
    </p:spTree>
    <p:extLst>
      <p:ext uri="{BB962C8B-B14F-4D97-AF65-F5344CB8AC3E}">
        <p14:creationId xmlns:p14="http://schemas.microsoft.com/office/powerpoint/2010/main" val="2248971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4D207-964C-92CE-3572-40041DE1E1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6D1E53-2842-74D7-26F3-325929175D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CF43DC-0477-4138-3A96-691D695705A2}"/>
              </a:ext>
            </a:extLst>
          </p:cNvPr>
          <p:cNvSpPr>
            <a:spLocks noGrp="1"/>
          </p:cNvSpPr>
          <p:nvPr>
            <p:ph type="body" idx="1"/>
          </p:nvPr>
        </p:nvSpPr>
        <p:spPr/>
        <p:txBody>
          <a:bodyPr/>
          <a:lstStyle/>
          <a:p>
            <a:r>
              <a:rPr lang="en-US"/>
              <a:t>4) Inference &amp; generation (decoder behavior) (where: generation functions seen in model cells near 20/21/26)</a:t>
            </a:r>
          </a:p>
          <a:p>
            <a:r>
              <a:rPr lang="en-US" b="1"/>
              <a:t>How generation is implemented</a:t>
            </a:r>
            <a:endParaRPr lang="en-US"/>
          </a:p>
          <a:p>
            <a:pPr marL="171450" indent="-171450">
              <a:buFont typeface="Arial"/>
              <a:buChar char="•"/>
            </a:pPr>
            <a:r>
              <a:rPr lang="en-US"/>
              <a:t>Generation loops over sentences: for each sentence, the model samples/decodes tokens autoregressively until &lt;EOS&gt; or </a:t>
            </a:r>
            <a:r>
              <a:rPr lang="en-US" err="1"/>
              <a:t>max_words</a:t>
            </a:r>
            <a:r>
              <a:rPr lang="en-US"/>
              <a:t> reached.</a:t>
            </a:r>
            <a:endParaRPr lang="en-US">
              <a:ea typeface="Calibri"/>
              <a:cs typeface="Calibri"/>
            </a:endParaRPr>
          </a:p>
          <a:p>
            <a:pPr marL="171450" indent="-171450">
              <a:buFont typeface="Arial"/>
              <a:buChar char="•"/>
            </a:pPr>
            <a:r>
              <a:rPr lang="en-US"/>
              <a:t>For each sentence's generation, it uses the sampled local latent </a:t>
            </a:r>
            <a:r>
              <a:rPr lang="en-US" err="1"/>
              <a:t>z_i</a:t>
            </a:r>
            <a:r>
              <a:rPr lang="en-US"/>
              <a:t> and the global latent </a:t>
            </a:r>
            <a:r>
              <a:rPr lang="en-US" err="1"/>
              <a:t>z_t</a:t>
            </a:r>
            <a:r>
              <a:rPr lang="en-US"/>
              <a:t> to condition the decoder. After finishing a sentence, </a:t>
            </a:r>
            <a:r>
              <a:rPr lang="en-US" err="1"/>
              <a:t>z_i</a:t>
            </a:r>
            <a:r>
              <a:rPr lang="en-US"/>
              <a:t> may be used to compute z_{i+1} prior (for conditional prior consistency).</a:t>
            </a:r>
            <a:endParaRPr lang="en-US">
              <a:ea typeface="Calibri"/>
              <a:cs typeface="Calibri"/>
            </a:endParaRPr>
          </a:p>
          <a:p>
            <a:pPr marL="171450" indent="-171450">
              <a:buFont typeface="Arial"/>
              <a:buChar char="•"/>
            </a:pPr>
            <a:r>
              <a:rPr lang="en-US"/>
              <a:t>Output is a nested list of token ids [[sent1_tokens], [sent2_tokens], ...] which are then detokenized back to text.</a:t>
            </a:r>
            <a:endParaRPr lang="en-US">
              <a:ea typeface="Calibri"/>
              <a:cs typeface="Calibri"/>
            </a:endParaRPr>
          </a:p>
          <a:p>
            <a:r>
              <a:rPr lang="en-US" b="1"/>
              <a:t>Notes for clarity</a:t>
            </a:r>
            <a:endParaRPr lang="en-US"/>
          </a:p>
          <a:p>
            <a:pPr marL="171450" indent="-171450">
              <a:buFont typeface="Arial"/>
              <a:buChar char="•"/>
            </a:pPr>
            <a:r>
              <a:rPr lang="en-US"/>
              <a:t>The decoder is not a simple flat unconditional generator — it conditions each sentence generation on explicit latent variables which encode both global style/intent and sentence-specific content.</a:t>
            </a:r>
            <a:endParaRPr lang="en-US">
              <a:ea typeface="Calibri"/>
              <a:cs typeface="Calibri"/>
            </a:endParaRPr>
          </a:p>
        </p:txBody>
      </p:sp>
      <p:sp>
        <p:nvSpPr>
          <p:cNvPr id="4" name="Slide Number Placeholder 3">
            <a:extLst>
              <a:ext uri="{FF2B5EF4-FFF2-40B4-BE49-F238E27FC236}">
                <a16:creationId xmlns:a16="http://schemas.microsoft.com/office/drawing/2014/main" id="{FB59B3FF-75C0-FBF9-EB77-E673BF7225F4}"/>
              </a:ext>
            </a:extLst>
          </p:cNvPr>
          <p:cNvSpPr>
            <a:spLocks noGrp="1"/>
          </p:cNvSpPr>
          <p:nvPr>
            <p:ph type="sldNum" sz="quarter" idx="5"/>
          </p:nvPr>
        </p:nvSpPr>
        <p:spPr/>
        <p:txBody>
          <a:bodyPr/>
          <a:lstStyle/>
          <a:p>
            <a:fld id="{23268C37-DF97-4FC0-8D2B-F31E73938D49}" type="slidenum">
              <a:t>38</a:t>
            </a:fld>
            <a:endParaRPr lang="en-US"/>
          </a:p>
        </p:txBody>
      </p:sp>
    </p:spTree>
    <p:extLst>
      <p:ext uri="{BB962C8B-B14F-4D97-AF65-F5344CB8AC3E}">
        <p14:creationId xmlns:p14="http://schemas.microsoft.com/office/powerpoint/2010/main" val="30501925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A49635-5EF4-A9ED-605B-825B39BD1D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40F479-D6B7-B2CE-72DC-58AFA8BE08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795DF2-EDD2-4780-42FF-E1383E1C48D8}"/>
              </a:ext>
            </a:extLst>
          </p:cNvPr>
          <p:cNvSpPr>
            <a:spLocks noGrp="1"/>
          </p:cNvSpPr>
          <p:nvPr>
            <p:ph type="body" idx="1"/>
          </p:nvPr>
        </p:nvSpPr>
        <p:spPr/>
        <p:txBody>
          <a:bodyPr/>
          <a:lstStyle/>
          <a:p>
            <a:r>
              <a:rPr lang="en-US"/>
              <a:t>4) Inference &amp; generation (decoder behavior) (where: generation functions seen in model cells near 20/21/26)</a:t>
            </a:r>
          </a:p>
          <a:p>
            <a:r>
              <a:rPr lang="en-US" b="1"/>
              <a:t>How generation is implemented</a:t>
            </a:r>
            <a:endParaRPr lang="en-US"/>
          </a:p>
          <a:p>
            <a:pPr marL="171450" indent="-171450">
              <a:buFont typeface="Arial"/>
              <a:buChar char="•"/>
            </a:pPr>
            <a:r>
              <a:rPr lang="en-US"/>
              <a:t>Generation loops over sentences: for each sentence, the model samples/decodes tokens autoregressively until &lt;EOS&gt; or </a:t>
            </a:r>
            <a:r>
              <a:rPr lang="en-US" err="1"/>
              <a:t>max_words</a:t>
            </a:r>
            <a:r>
              <a:rPr lang="en-US"/>
              <a:t> reached.</a:t>
            </a:r>
            <a:endParaRPr lang="en-US">
              <a:ea typeface="Calibri"/>
              <a:cs typeface="Calibri"/>
            </a:endParaRPr>
          </a:p>
          <a:p>
            <a:pPr marL="171450" indent="-171450">
              <a:buFont typeface="Arial"/>
              <a:buChar char="•"/>
            </a:pPr>
            <a:r>
              <a:rPr lang="en-US"/>
              <a:t>For each sentence's generation, it uses the sampled local latent </a:t>
            </a:r>
            <a:r>
              <a:rPr lang="en-US" err="1"/>
              <a:t>z_i</a:t>
            </a:r>
            <a:r>
              <a:rPr lang="en-US"/>
              <a:t> and the global latent </a:t>
            </a:r>
            <a:r>
              <a:rPr lang="en-US" err="1"/>
              <a:t>z_t</a:t>
            </a:r>
            <a:r>
              <a:rPr lang="en-US"/>
              <a:t> to condition the decoder. After finishing a sentence, </a:t>
            </a:r>
            <a:r>
              <a:rPr lang="en-US" err="1"/>
              <a:t>z_i</a:t>
            </a:r>
            <a:r>
              <a:rPr lang="en-US"/>
              <a:t> may be used to compute z_{i+1} prior (for conditional prior consistency).</a:t>
            </a:r>
            <a:endParaRPr lang="en-US">
              <a:ea typeface="Calibri"/>
              <a:cs typeface="Calibri"/>
            </a:endParaRPr>
          </a:p>
          <a:p>
            <a:pPr marL="171450" indent="-171450">
              <a:buFont typeface="Arial"/>
              <a:buChar char="•"/>
            </a:pPr>
            <a:r>
              <a:rPr lang="en-US"/>
              <a:t>Output is a nested list of token ids [[sent1_tokens], [sent2_tokens], ...] which are then detokenized back to text.</a:t>
            </a:r>
            <a:endParaRPr lang="en-US">
              <a:ea typeface="Calibri"/>
              <a:cs typeface="Calibri"/>
            </a:endParaRPr>
          </a:p>
          <a:p>
            <a:r>
              <a:rPr lang="en-US" b="1"/>
              <a:t>Notes for clarity</a:t>
            </a:r>
            <a:endParaRPr lang="en-US"/>
          </a:p>
          <a:p>
            <a:pPr marL="171450" indent="-171450">
              <a:buFont typeface="Arial"/>
              <a:buChar char="•"/>
            </a:pPr>
            <a:r>
              <a:rPr lang="en-US"/>
              <a:t>The decoder is not a simple flat unconditional generator — it conditions each sentence generation on explicit latent variables which encode both global style/intent and sentence-specific content.</a:t>
            </a:r>
            <a:endParaRPr lang="en-US">
              <a:ea typeface="Calibri"/>
              <a:cs typeface="Calibri"/>
            </a:endParaRPr>
          </a:p>
        </p:txBody>
      </p:sp>
      <p:sp>
        <p:nvSpPr>
          <p:cNvPr id="4" name="Slide Number Placeholder 3">
            <a:extLst>
              <a:ext uri="{FF2B5EF4-FFF2-40B4-BE49-F238E27FC236}">
                <a16:creationId xmlns:a16="http://schemas.microsoft.com/office/drawing/2014/main" id="{D034A025-A760-DBC2-0DF7-D6DBBC272CD4}"/>
              </a:ext>
            </a:extLst>
          </p:cNvPr>
          <p:cNvSpPr>
            <a:spLocks noGrp="1"/>
          </p:cNvSpPr>
          <p:nvPr>
            <p:ph type="sldNum" sz="quarter" idx="5"/>
          </p:nvPr>
        </p:nvSpPr>
        <p:spPr/>
        <p:txBody>
          <a:bodyPr/>
          <a:lstStyle/>
          <a:p>
            <a:fld id="{23268C37-DF97-4FC0-8D2B-F31E73938D49}" type="slidenum">
              <a:t>39</a:t>
            </a:fld>
            <a:endParaRPr lang="en-US"/>
          </a:p>
        </p:txBody>
      </p:sp>
    </p:spTree>
    <p:extLst>
      <p:ext uri="{BB962C8B-B14F-4D97-AF65-F5344CB8AC3E}">
        <p14:creationId xmlns:p14="http://schemas.microsoft.com/office/powerpoint/2010/main" val="2108772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0FA62E-E407-7C67-E3EB-D9C33CF79B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311CA5-2A3F-0914-7D06-7F27659686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6A29E2-D65C-00F6-3415-7B88A593F131}"/>
              </a:ext>
            </a:extLst>
          </p:cNvPr>
          <p:cNvSpPr>
            <a:spLocks noGrp="1"/>
          </p:cNvSpPr>
          <p:nvPr>
            <p:ph type="body" idx="1"/>
          </p:nvPr>
        </p:nvSpPr>
        <p:spPr/>
        <p:txBody>
          <a:bodyPr/>
          <a:lstStyle/>
          <a:p>
            <a:r>
              <a:rPr lang="en-US"/>
              <a:t>1) Dataset  (where: early cells, dataset cell ~45, </a:t>
            </a:r>
            <a:r>
              <a:rPr lang="en-US" err="1"/>
              <a:t>HVAEDataset</a:t>
            </a:r>
            <a:r>
              <a:rPr lang="en-US"/>
              <a:t> class cell 28)</a:t>
            </a:r>
          </a:p>
          <a:p>
            <a:r>
              <a:rPr lang="en-US" b="1"/>
              <a:t>What dataset is used</a:t>
            </a:r>
            <a:endParaRPr lang="en-US"/>
          </a:p>
          <a:p>
            <a:pPr marL="285750" indent="-285750">
              <a:buFont typeface="Arial"/>
              <a:buChar char="•"/>
            </a:pPr>
            <a:r>
              <a:rPr lang="en-US"/>
              <a:t>The notebook loads the </a:t>
            </a:r>
            <a:r>
              <a:rPr lang="en-US" i="1"/>
              <a:t>Physics Stack Exchange</a:t>
            </a:r>
            <a:r>
              <a:rPr lang="en-US"/>
              <a:t> portion of a Hugging Face Stack Exchange dump. near the end of the notebook — cell ~45.)</a:t>
            </a:r>
            <a:endParaRPr lang="en-US">
              <a:ea typeface="Calibri"/>
              <a:cs typeface="Calibri"/>
            </a:endParaRPr>
          </a:p>
          <a:p>
            <a:pPr marL="285750" indent="-285750">
              <a:buFont typeface="Arial"/>
              <a:buChar char="•"/>
            </a:pPr>
            <a:r>
              <a:rPr lang="en-US"/>
              <a:t>The goal is to treat each post/answer/abstract as a hierarchical text object made of sentences, where each sentence is a sequence of words/tokens.</a:t>
            </a:r>
          </a:p>
          <a:p>
            <a:r>
              <a:rPr lang="en-US" b="1"/>
              <a:t>High-level steps in preprocessing</a:t>
            </a:r>
            <a:endParaRPr lang="en-US"/>
          </a:p>
          <a:p>
            <a:pPr marL="285750" indent="-285750">
              <a:buFont typeface="Arial"/>
              <a:buChar char="•"/>
            </a:pPr>
            <a:r>
              <a:rPr lang="en-US" b="1"/>
              <a:t>Raw loading</a:t>
            </a:r>
            <a:r>
              <a:rPr lang="en-US"/>
              <a:t> — The </a:t>
            </a:r>
            <a:r>
              <a:rPr lang="en-US" err="1"/>
              <a:t>HuggingFace</a:t>
            </a:r>
            <a:r>
              <a:rPr lang="en-US"/>
              <a:t> </a:t>
            </a:r>
            <a:r>
              <a:rPr lang="en-US" err="1"/>
              <a:t>load_dataset</a:t>
            </a:r>
            <a:r>
              <a:rPr lang="en-US"/>
              <a:t> provides the raw text entries. Notebook prints an example to validate the load. (cell ~45)</a:t>
            </a:r>
            <a:endParaRPr lang="en-US">
              <a:ea typeface="Calibri"/>
              <a:cs typeface="Calibri"/>
            </a:endParaRPr>
          </a:p>
          <a:p>
            <a:pPr marL="285750" indent="-285750">
              <a:buFont typeface="Arial"/>
              <a:buChar char="•"/>
            </a:pPr>
            <a:r>
              <a:rPr lang="en-US" b="1"/>
              <a:t>Sentence segmentation</a:t>
            </a:r>
            <a:r>
              <a:rPr lang="en-US"/>
              <a:t> — Each document is split into sentences using an NLTK-style sentence tokenizer. Sentences are joined with a special &lt;EOS&gt; token so later steps can split into sentences easily. This produces a field like </a:t>
            </a:r>
            <a:r>
              <a:rPr lang="en-US" err="1"/>
              <a:t>answer_clean_preprocessed</a:t>
            </a:r>
            <a:r>
              <a:rPr lang="en-US"/>
              <a:t>.</a:t>
            </a:r>
            <a:endParaRPr lang="en-US">
              <a:ea typeface="Calibri"/>
              <a:cs typeface="Calibri"/>
            </a:endParaRPr>
          </a:p>
          <a:p>
            <a:pPr marL="285750" lvl="1" indent="-285750">
              <a:buFont typeface="Arial"/>
              <a:buChar char="•"/>
            </a:pPr>
            <a:r>
              <a:rPr lang="en-US"/>
              <a:t>Why: HVAE is hierarchical — it needs sentence boundaries explicitly so the model can build word-level encodings inside sentence-level encodings.</a:t>
            </a:r>
            <a:endParaRPr lang="en-US">
              <a:ea typeface="Calibri"/>
              <a:cs typeface="Calibri"/>
            </a:endParaRPr>
          </a:p>
          <a:p>
            <a:pPr marL="285750" indent="-285750">
              <a:buFont typeface="Arial"/>
              <a:buChar char="•"/>
            </a:pPr>
            <a:r>
              <a:rPr lang="en-US" b="1"/>
              <a:t>Filtering by length</a:t>
            </a:r>
            <a:r>
              <a:rPr lang="en-US"/>
              <a:t> — The notebook filters documents to keep abstracts whose number of sentences fall within configured bounds (e.g. between 5 and 11 sentences in an example cell). This keeps the batch shapes stable and avoids very long examples.</a:t>
            </a:r>
            <a:endParaRPr lang="en-US">
              <a:ea typeface="Calibri"/>
              <a:cs typeface="Calibri"/>
            </a:endParaRPr>
          </a:p>
          <a:p>
            <a:pPr marL="285750" lvl="1" indent="-285750">
              <a:buFont typeface="Arial"/>
              <a:buChar char="•"/>
            </a:pPr>
            <a:r>
              <a:rPr lang="en-US"/>
              <a:t>Typical parameters used: </a:t>
            </a:r>
            <a:r>
              <a:rPr lang="en-US" err="1"/>
              <a:t>max_sentences</a:t>
            </a:r>
            <a:r>
              <a:rPr lang="en-US"/>
              <a:t> = 11, </a:t>
            </a:r>
            <a:r>
              <a:rPr lang="en-US" err="1"/>
              <a:t>max_words</a:t>
            </a:r>
            <a:r>
              <a:rPr lang="en-US"/>
              <a:t> = 30 (see </a:t>
            </a:r>
            <a:r>
              <a:rPr lang="en-US" err="1"/>
              <a:t>hyperParams</a:t>
            </a:r>
            <a:r>
              <a:rPr lang="en-US"/>
              <a:t>).</a:t>
            </a:r>
            <a:endParaRPr lang="en-US">
              <a:ea typeface="Calibri"/>
              <a:cs typeface="Calibri"/>
            </a:endParaRPr>
          </a:p>
          <a:p>
            <a:pPr marL="285750" indent="-285750">
              <a:buFont typeface="Arial"/>
              <a:buChar char="•"/>
            </a:pPr>
            <a:r>
              <a:rPr lang="en-US" b="1"/>
              <a:t>Tokenization</a:t>
            </a:r>
            <a:r>
              <a:rPr lang="en-US"/>
              <a:t> — Uses a GPT-2 tokenizer (or a GPT-2-like tokenizer) and possibly extends its vocabulary (the code updates </a:t>
            </a:r>
            <a:r>
              <a:rPr lang="en-US" err="1"/>
              <a:t>vocab_size</a:t>
            </a:r>
            <a:r>
              <a:rPr lang="en-US"/>
              <a:t>, </a:t>
            </a:r>
            <a:r>
              <a:rPr lang="en-US" err="1"/>
              <a:t>pad_index</a:t>
            </a:r>
            <a:r>
              <a:rPr lang="en-US"/>
              <a:t>, </a:t>
            </a:r>
            <a:r>
              <a:rPr lang="en-US" err="1"/>
              <a:t>mask_token_id</a:t>
            </a:r>
            <a:r>
              <a:rPr lang="en-US"/>
              <a:t> after adapting the tokenizer).</a:t>
            </a:r>
            <a:endParaRPr lang="en-US">
              <a:ea typeface="Calibri"/>
              <a:cs typeface="Calibri"/>
            </a:endParaRPr>
          </a:p>
          <a:p>
            <a:pPr marL="285750" lvl="1" indent="-285750">
              <a:buFont typeface="Arial"/>
              <a:buChar char="•"/>
            </a:pPr>
            <a:r>
              <a:rPr lang="en-US"/>
              <a:t>Documents are converted into the hierarchical token structure: a list (sentences) of lists (word/token ids), padded/truncated to (</a:t>
            </a:r>
            <a:r>
              <a:rPr lang="en-US" err="1"/>
              <a:t>max_sentences</a:t>
            </a:r>
            <a:r>
              <a:rPr lang="en-US"/>
              <a:t>, </a:t>
            </a:r>
            <a:r>
              <a:rPr lang="en-US" err="1"/>
              <a:t>max_words</a:t>
            </a:r>
            <a:r>
              <a:rPr lang="en-US"/>
              <a:t>) per example.</a:t>
            </a:r>
            <a:endParaRPr lang="en-US">
              <a:ea typeface="Calibri"/>
              <a:cs typeface="Calibri"/>
            </a:endParaRPr>
          </a:p>
          <a:p>
            <a:pPr marL="285750" lvl="1" indent="-285750">
              <a:buFont typeface="Arial"/>
              <a:buChar char="•"/>
            </a:pPr>
            <a:r>
              <a:rPr lang="en-US"/>
              <a:t>The tokenizer PAD / EOS / MASK token ids are stored in </a:t>
            </a:r>
            <a:r>
              <a:rPr lang="en-US" err="1"/>
              <a:t>hyperParams</a:t>
            </a:r>
            <a:r>
              <a:rPr lang="en-US"/>
              <a:t> for use across the model/loss.</a:t>
            </a:r>
            <a:endParaRPr lang="en-US">
              <a:ea typeface="Calibri"/>
              <a:cs typeface="Calibri"/>
            </a:endParaRPr>
          </a:p>
          <a:p>
            <a:pPr marL="285750" indent="-285750">
              <a:buFont typeface="Arial"/>
              <a:buChar char="•"/>
            </a:pPr>
            <a:r>
              <a:rPr lang="en-US" b="1"/>
              <a:t>Dataset class and </a:t>
            </a:r>
            <a:r>
              <a:rPr lang="en-US" b="1" err="1"/>
              <a:t>DataLoader</a:t>
            </a:r>
            <a:r>
              <a:rPr lang="en-US"/>
              <a:t> — </a:t>
            </a:r>
            <a:r>
              <a:rPr lang="en-US" err="1"/>
              <a:t>HVAEDataset</a:t>
            </a:r>
            <a:r>
              <a:rPr lang="en-US"/>
              <a:t> (cell ~28) yields batched examples already arranged as sentence lists and masks. A </a:t>
            </a:r>
            <a:r>
              <a:rPr lang="en-US" err="1"/>
              <a:t>PyTorch</a:t>
            </a:r>
            <a:r>
              <a:rPr lang="en-US"/>
              <a:t> </a:t>
            </a:r>
            <a:r>
              <a:rPr lang="en-US" err="1"/>
              <a:t>DataLoader</a:t>
            </a:r>
            <a:r>
              <a:rPr lang="en-US"/>
              <a:t> is created with chosen batch size.</a:t>
            </a:r>
            <a:endParaRPr lang="en-US">
              <a:ea typeface="Calibri"/>
              <a:cs typeface="Calibri"/>
            </a:endParaRPr>
          </a:p>
          <a:p>
            <a:r>
              <a:rPr lang="en-US" b="1"/>
              <a:t>Important preprocessing details to highlight in a presentation</a:t>
            </a:r>
            <a:endParaRPr lang="en-US"/>
          </a:p>
          <a:p>
            <a:pPr marL="285750" indent="-285750">
              <a:buFont typeface="Arial"/>
              <a:buChar char="•"/>
            </a:pPr>
            <a:r>
              <a:rPr lang="en-US"/>
              <a:t>Sentence-level structure is preserved explicitly (not flattened): this is crucial for hierarchical modeling.</a:t>
            </a:r>
            <a:endParaRPr lang="en-US">
              <a:ea typeface="Calibri"/>
              <a:cs typeface="Calibri"/>
            </a:endParaRPr>
          </a:p>
          <a:p>
            <a:pPr marL="285750" indent="-285750">
              <a:buFont typeface="Arial"/>
              <a:buChar char="•"/>
            </a:pPr>
            <a:r>
              <a:rPr lang="en-US"/>
              <a:t>Word-dropout and mask tokens are applied in the data pipeline or inside the model during training (the notebook uses a </a:t>
            </a:r>
            <a:r>
              <a:rPr lang="en-US" err="1"/>
              <a:t>word_dropout_rate</a:t>
            </a:r>
            <a:r>
              <a:rPr lang="en-US"/>
              <a:t> </a:t>
            </a:r>
            <a:r>
              <a:rPr lang="en-US" err="1"/>
              <a:t>hyperparam</a:t>
            </a:r>
            <a:r>
              <a:rPr lang="en-US"/>
              <a:t> to randomly mask some words to force the latent to capture semantics).</a:t>
            </a:r>
            <a:endParaRPr lang="en-US">
              <a:ea typeface="Calibri"/>
              <a:cs typeface="Calibri"/>
            </a:endParaRPr>
          </a:p>
          <a:p>
            <a:pPr marL="285750" indent="-285750">
              <a:buFont typeface="Arial"/>
              <a:buChar char="•"/>
            </a:pPr>
            <a:r>
              <a:rPr lang="en-US"/>
              <a:t>Padding masks are created for sentences and for tokens to avoid counting PAD tokens in loss calculations.</a:t>
            </a:r>
            <a:endParaRPr lang="en-US">
              <a:ea typeface="Calibri"/>
              <a:cs typeface="Calibri"/>
            </a:endParaRPr>
          </a:p>
          <a:p>
            <a:endParaRPr lang="en-US">
              <a:ea typeface="Calibri"/>
              <a:cs typeface="Calibri"/>
            </a:endParaRPr>
          </a:p>
        </p:txBody>
      </p:sp>
      <p:sp>
        <p:nvSpPr>
          <p:cNvPr id="4" name="Slide Number Placeholder 3">
            <a:extLst>
              <a:ext uri="{FF2B5EF4-FFF2-40B4-BE49-F238E27FC236}">
                <a16:creationId xmlns:a16="http://schemas.microsoft.com/office/drawing/2014/main" id="{641F6ADC-7B82-91AF-ACE5-602FA82CFE32}"/>
              </a:ext>
            </a:extLst>
          </p:cNvPr>
          <p:cNvSpPr>
            <a:spLocks noGrp="1"/>
          </p:cNvSpPr>
          <p:nvPr>
            <p:ph type="sldNum" sz="quarter" idx="5"/>
          </p:nvPr>
        </p:nvSpPr>
        <p:spPr/>
        <p:txBody>
          <a:bodyPr/>
          <a:lstStyle/>
          <a:p>
            <a:fld id="{23268C37-DF97-4FC0-8D2B-F31E73938D49}" type="slidenum">
              <a:t>21</a:t>
            </a:fld>
            <a:endParaRPr lang="en-US"/>
          </a:p>
        </p:txBody>
      </p:sp>
    </p:spTree>
    <p:extLst>
      <p:ext uri="{BB962C8B-B14F-4D97-AF65-F5344CB8AC3E}">
        <p14:creationId xmlns:p14="http://schemas.microsoft.com/office/powerpoint/2010/main" val="13863526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B3DCE-6FC3-075B-1B92-958BACFE89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A3A456-EA05-E96D-E576-30F7369710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78C912-A17F-DA9F-F71B-66F9E1DFC99A}"/>
              </a:ext>
            </a:extLst>
          </p:cNvPr>
          <p:cNvSpPr>
            <a:spLocks noGrp="1"/>
          </p:cNvSpPr>
          <p:nvPr>
            <p:ph type="body" idx="1"/>
          </p:nvPr>
        </p:nvSpPr>
        <p:spPr/>
        <p:txBody>
          <a:bodyPr/>
          <a:lstStyle/>
          <a:p>
            <a:r>
              <a:rPr lang="en-US"/>
              <a:t>4) Inference &amp; generation (decoder behavior) (where: generation functions seen in model cells near 20/21/26)</a:t>
            </a:r>
          </a:p>
          <a:p>
            <a:r>
              <a:rPr lang="en-US" b="1"/>
              <a:t>How generation is implemented</a:t>
            </a:r>
            <a:endParaRPr lang="en-US"/>
          </a:p>
          <a:p>
            <a:pPr marL="171450" indent="-171450">
              <a:buFont typeface="Arial"/>
              <a:buChar char="•"/>
            </a:pPr>
            <a:r>
              <a:rPr lang="en-US"/>
              <a:t>Generation loops over sentences: for each sentence, the model samples/decodes tokens autoregressively until &lt;EOS&gt; or </a:t>
            </a:r>
            <a:r>
              <a:rPr lang="en-US" err="1"/>
              <a:t>max_words</a:t>
            </a:r>
            <a:r>
              <a:rPr lang="en-US"/>
              <a:t> reached.</a:t>
            </a:r>
            <a:endParaRPr lang="en-US">
              <a:ea typeface="Calibri"/>
              <a:cs typeface="Calibri"/>
            </a:endParaRPr>
          </a:p>
          <a:p>
            <a:pPr marL="171450" indent="-171450">
              <a:buFont typeface="Arial"/>
              <a:buChar char="•"/>
            </a:pPr>
            <a:r>
              <a:rPr lang="en-US"/>
              <a:t>For each sentence's generation, it uses the sampled local latent </a:t>
            </a:r>
            <a:r>
              <a:rPr lang="en-US" err="1"/>
              <a:t>z_i</a:t>
            </a:r>
            <a:r>
              <a:rPr lang="en-US"/>
              <a:t> and the global latent </a:t>
            </a:r>
            <a:r>
              <a:rPr lang="en-US" err="1"/>
              <a:t>z_t</a:t>
            </a:r>
            <a:r>
              <a:rPr lang="en-US"/>
              <a:t> to condition the decoder. After finishing a sentence, </a:t>
            </a:r>
            <a:r>
              <a:rPr lang="en-US" err="1"/>
              <a:t>z_i</a:t>
            </a:r>
            <a:r>
              <a:rPr lang="en-US"/>
              <a:t> may be used to compute z_{i+1} prior (for conditional prior consistency).</a:t>
            </a:r>
            <a:endParaRPr lang="en-US">
              <a:ea typeface="Calibri"/>
              <a:cs typeface="Calibri"/>
            </a:endParaRPr>
          </a:p>
          <a:p>
            <a:pPr marL="171450" indent="-171450">
              <a:buFont typeface="Arial"/>
              <a:buChar char="•"/>
            </a:pPr>
            <a:r>
              <a:rPr lang="en-US"/>
              <a:t>Output is a nested list of token ids [[sent1_tokens], [sent2_tokens], ...] which are then detokenized back to text.</a:t>
            </a:r>
            <a:endParaRPr lang="en-US">
              <a:ea typeface="Calibri"/>
              <a:cs typeface="Calibri"/>
            </a:endParaRPr>
          </a:p>
          <a:p>
            <a:r>
              <a:rPr lang="en-US" b="1"/>
              <a:t>Notes for clarity</a:t>
            </a:r>
            <a:endParaRPr lang="en-US"/>
          </a:p>
          <a:p>
            <a:pPr marL="171450" indent="-171450">
              <a:buFont typeface="Arial"/>
              <a:buChar char="•"/>
            </a:pPr>
            <a:r>
              <a:rPr lang="en-US"/>
              <a:t>The decoder is not a simple flat unconditional generator — it conditions each sentence generation on explicit latent variables which encode both global style/intent and sentence-specific content.</a:t>
            </a:r>
            <a:endParaRPr lang="en-US">
              <a:ea typeface="Calibri"/>
              <a:cs typeface="Calibri"/>
            </a:endParaRPr>
          </a:p>
        </p:txBody>
      </p:sp>
      <p:sp>
        <p:nvSpPr>
          <p:cNvPr id="4" name="Slide Number Placeholder 3">
            <a:extLst>
              <a:ext uri="{FF2B5EF4-FFF2-40B4-BE49-F238E27FC236}">
                <a16:creationId xmlns:a16="http://schemas.microsoft.com/office/drawing/2014/main" id="{32309F52-5895-47DE-283E-F30895EBEEFA}"/>
              </a:ext>
            </a:extLst>
          </p:cNvPr>
          <p:cNvSpPr>
            <a:spLocks noGrp="1"/>
          </p:cNvSpPr>
          <p:nvPr>
            <p:ph type="sldNum" sz="quarter" idx="5"/>
          </p:nvPr>
        </p:nvSpPr>
        <p:spPr/>
        <p:txBody>
          <a:bodyPr/>
          <a:lstStyle/>
          <a:p>
            <a:fld id="{23268C37-DF97-4FC0-8D2B-F31E73938D49}" type="slidenum">
              <a:t>40</a:t>
            </a:fld>
            <a:endParaRPr lang="en-US"/>
          </a:p>
        </p:txBody>
      </p:sp>
    </p:spTree>
    <p:extLst>
      <p:ext uri="{BB962C8B-B14F-4D97-AF65-F5344CB8AC3E}">
        <p14:creationId xmlns:p14="http://schemas.microsoft.com/office/powerpoint/2010/main" val="2943134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F573C-D399-D7B7-BD80-682BE98238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9BE95B-74B1-AAD0-6475-011D030DE0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8EE249-08E3-2E38-9F28-B38F5089C4F9}"/>
              </a:ext>
            </a:extLst>
          </p:cNvPr>
          <p:cNvSpPr>
            <a:spLocks noGrp="1"/>
          </p:cNvSpPr>
          <p:nvPr>
            <p:ph type="body" idx="1"/>
          </p:nvPr>
        </p:nvSpPr>
        <p:spPr/>
        <p:txBody>
          <a:bodyPr/>
          <a:lstStyle/>
          <a:p>
            <a:r>
              <a:rPr lang="en-US"/>
              <a:t>1) Dataset  (where: early cells, dataset cell ~45, </a:t>
            </a:r>
            <a:r>
              <a:rPr lang="en-US" err="1"/>
              <a:t>HVAEDataset</a:t>
            </a:r>
            <a:r>
              <a:rPr lang="en-US"/>
              <a:t> class cell 28)</a:t>
            </a:r>
          </a:p>
          <a:p>
            <a:r>
              <a:rPr lang="en-US" b="1"/>
              <a:t>What dataset is used</a:t>
            </a:r>
            <a:endParaRPr lang="en-US"/>
          </a:p>
          <a:p>
            <a:pPr marL="285750" indent="-285750">
              <a:buFont typeface="Arial"/>
              <a:buChar char="•"/>
            </a:pPr>
            <a:r>
              <a:rPr lang="en-US"/>
              <a:t>The notebook loads the </a:t>
            </a:r>
            <a:r>
              <a:rPr lang="en-US" i="1"/>
              <a:t>Physics Stack Exchange</a:t>
            </a:r>
            <a:r>
              <a:rPr lang="en-US"/>
              <a:t> portion of a Hugging Face Stack Exchange dump. near the end of the notebook — cell ~45.)</a:t>
            </a:r>
            <a:endParaRPr lang="en-US">
              <a:ea typeface="Calibri"/>
              <a:cs typeface="Calibri"/>
            </a:endParaRPr>
          </a:p>
          <a:p>
            <a:pPr marL="285750" indent="-285750">
              <a:buFont typeface="Arial"/>
              <a:buChar char="•"/>
            </a:pPr>
            <a:r>
              <a:rPr lang="en-US"/>
              <a:t>The goal is to treat each post/answer/abstract as a hierarchical text object made of sentences, where each sentence is a sequence of words/tokens.</a:t>
            </a:r>
          </a:p>
          <a:p>
            <a:r>
              <a:rPr lang="en-US" b="1"/>
              <a:t>High-level steps in preprocessing</a:t>
            </a:r>
            <a:endParaRPr lang="en-US"/>
          </a:p>
          <a:p>
            <a:pPr marL="285750" indent="-285750">
              <a:buFont typeface="Arial"/>
              <a:buChar char="•"/>
            </a:pPr>
            <a:r>
              <a:rPr lang="en-US" b="1"/>
              <a:t>Raw loading</a:t>
            </a:r>
            <a:r>
              <a:rPr lang="en-US"/>
              <a:t> — The </a:t>
            </a:r>
            <a:r>
              <a:rPr lang="en-US" err="1"/>
              <a:t>HuggingFace</a:t>
            </a:r>
            <a:r>
              <a:rPr lang="en-US"/>
              <a:t> </a:t>
            </a:r>
            <a:r>
              <a:rPr lang="en-US" err="1"/>
              <a:t>load_dataset</a:t>
            </a:r>
            <a:r>
              <a:rPr lang="en-US"/>
              <a:t> provides the raw text entries. Notebook prints an example to validate the load. (cell ~45)</a:t>
            </a:r>
            <a:endParaRPr lang="en-US">
              <a:ea typeface="Calibri"/>
              <a:cs typeface="Calibri"/>
            </a:endParaRPr>
          </a:p>
          <a:p>
            <a:pPr marL="285750" indent="-285750">
              <a:buFont typeface="Arial"/>
              <a:buChar char="•"/>
            </a:pPr>
            <a:r>
              <a:rPr lang="en-US" b="1"/>
              <a:t>Sentence segmentation</a:t>
            </a:r>
            <a:r>
              <a:rPr lang="en-US"/>
              <a:t> — Each document is split into sentences using an NLTK-style sentence tokenizer. Sentences are joined with a special &lt;EOS&gt; token so later steps can split into sentences easily. This produces a field like </a:t>
            </a:r>
            <a:r>
              <a:rPr lang="en-US" err="1"/>
              <a:t>answer_clean_preprocessed</a:t>
            </a:r>
            <a:r>
              <a:rPr lang="en-US"/>
              <a:t>.</a:t>
            </a:r>
            <a:endParaRPr lang="en-US">
              <a:ea typeface="Calibri"/>
              <a:cs typeface="Calibri"/>
            </a:endParaRPr>
          </a:p>
          <a:p>
            <a:pPr marL="285750" lvl="1" indent="-285750">
              <a:buFont typeface="Arial"/>
              <a:buChar char="•"/>
            </a:pPr>
            <a:r>
              <a:rPr lang="en-US"/>
              <a:t>Why: HVAE is hierarchical — it needs sentence boundaries explicitly so the model can build word-level encodings inside sentence-level encodings.</a:t>
            </a:r>
            <a:endParaRPr lang="en-US">
              <a:ea typeface="Calibri"/>
              <a:cs typeface="Calibri"/>
            </a:endParaRPr>
          </a:p>
          <a:p>
            <a:pPr marL="285750" indent="-285750">
              <a:buFont typeface="Arial"/>
              <a:buChar char="•"/>
            </a:pPr>
            <a:r>
              <a:rPr lang="en-US" b="1"/>
              <a:t>Filtering by length</a:t>
            </a:r>
            <a:r>
              <a:rPr lang="en-US"/>
              <a:t> — The notebook filters documents to keep abstracts whose number of sentences fall within configured bounds (e.g. between 5 and 11 sentences in an example cell). This keeps the batch shapes stable and avoids very long examples.</a:t>
            </a:r>
            <a:endParaRPr lang="en-US">
              <a:ea typeface="Calibri"/>
              <a:cs typeface="Calibri"/>
            </a:endParaRPr>
          </a:p>
          <a:p>
            <a:pPr marL="285750" lvl="1" indent="-285750">
              <a:buFont typeface="Arial"/>
              <a:buChar char="•"/>
            </a:pPr>
            <a:r>
              <a:rPr lang="en-US"/>
              <a:t>Typical parameters used: </a:t>
            </a:r>
            <a:r>
              <a:rPr lang="en-US" err="1"/>
              <a:t>max_sentences</a:t>
            </a:r>
            <a:r>
              <a:rPr lang="en-US"/>
              <a:t> = 11, </a:t>
            </a:r>
            <a:r>
              <a:rPr lang="en-US" err="1"/>
              <a:t>max_words</a:t>
            </a:r>
            <a:r>
              <a:rPr lang="en-US"/>
              <a:t> = 30 (see </a:t>
            </a:r>
            <a:r>
              <a:rPr lang="en-US" err="1"/>
              <a:t>hyperParams</a:t>
            </a:r>
            <a:r>
              <a:rPr lang="en-US"/>
              <a:t>).</a:t>
            </a:r>
            <a:endParaRPr lang="en-US">
              <a:ea typeface="Calibri"/>
              <a:cs typeface="Calibri"/>
            </a:endParaRPr>
          </a:p>
          <a:p>
            <a:pPr marL="285750" indent="-285750">
              <a:buFont typeface="Arial"/>
              <a:buChar char="•"/>
            </a:pPr>
            <a:r>
              <a:rPr lang="en-US" b="1"/>
              <a:t>Tokenization</a:t>
            </a:r>
            <a:r>
              <a:rPr lang="en-US"/>
              <a:t> — Uses a GPT-2 tokenizer (or a GPT-2-like tokenizer) and possibly extends its vocabulary (the code updates </a:t>
            </a:r>
            <a:r>
              <a:rPr lang="en-US" err="1"/>
              <a:t>vocab_size</a:t>
            </a:r>
            <a:r>
              <a:rPr lang="en-US"/>
              <a:t>, </a:t>
            </a:r>
            <a:r>
              <a:rPr lang="en-US" err="1"/>
              <a:t>pad_index</a:t>
            </a:r>
            <a:r>
              <a:rPr lang="en-US"/>
              <a:t>, </a:t>
            </a:r>
            <a:r>
              <a:rPr lang="en-US" err="1"/>
              <a:t>mask_token_id</a:t>
            </a:r>
            <a:r>
              <a:rPr lang="en-US"/>
              <a:t> after adapting the tokenizer).</a:t>
            </a:r>
            <a:endParaRPr lang="en-US">
              <a:ea typeface="Calibri"/>
              <a:cs typeface="Calibri"/>
            </a:endParaRPr>
          </a:p>
          <a:p>
            <a:pPr marL="285750" lvl="1" indent="-285750">
              <a:buFont typeface="Arial"/>
              <a:buChar char="•"/>
            </a:pPr>
            <a:r>
              <a:rPr lang="en-US"/>
              <a:t>Documents are converted into the hierarchical token structure: a list (sentences) of lists (word/token ids), padded/truncated to (</a:t>
            </a:r>
            <a:r>
              <a:rPr lang="en-US" err="1"/>
              <a:t>max_sentences</a:t>
            </a:r>
            <a:r>
              <a:rPr lang="en-US"/>
              <a:t>, </a:t>
            </a:r>
            <a:r>
              <a:rPr lang="en-US" err="1"/>
              <a:t>max_words</a:t>
            </a:r>
            <a:r>
              <a:rPr lang="en-US"/>
              <a:t>) per example.</a:t>
            </a:r>
            <a:endParaRPr lang="en-US">
              <a:ea typeface="Calibri"/>
              <a:cs typeface="Calibri"/>
            </a:endParaRPr>
          </a:p>
          <a:p>
            <a:pPr marL="285750" lvl="1" indent="-285750">
              <a:buFont typeface="Arial"/>
              <a:buChar char="•"/>
            </a:pPr>
            <a:r>
              <a:rPr lang="en-US"/>
              <a:t>The tokenizer PAD / EOS / MASK token ids are stored in </a:t>
            </a:r>
            <a:r>
              <a:rPr lang="en-US" err="1"/>
              <a:t>hyperParams</a:t>
            </a:r>
            <a:r>
              <a:rPr lang="en-US"/>
              <a:t> for use across the model/loss.</a:t>
            </a:r>
            <a:endParaRPr lang="en-US">
              <a:ea typeface="Calibri"/>
              <a:cs typeface="Calibri"/>
            </a:endParaRPr>
          </a:p>
          <a:p>
            <a:pPr marL="285750" indent="-285750">
              <a:buFont typeface="Arial"/>
              <a:buChar char="•"/>
            </a:pPr>
            <a:r>
              <a:rPr lang="en-US" b="1"/>
              <a:t>Dataset class and </a:t>
            </a:r>
            <a:r>
              <a:rPr lang="en-US" b="1" err="1"/>
              <a:t>DataLoader</a:t>
            </a:r>
            <a:r>
              <a:rPr lang="en-US"/>
              <a:t> — </a:t>
            </a:r>
            <a:r>
              <a:rPr lang="en-US" err="1"/>
              <a:t>HVAEDataset</a:t>
            </a:r>
            <a:r>
              <a:rPr lang="en-US"/>
              <a:t> (cell ~28) yields batched examples already arranged as sentence lists and masks. A </a:t>
            </a:r>
            <a:r>
              <a:rPr lang="en-US" err="1"/>
              <a:t>PyTorch</a:t>
            </a:r>
            <a:r>
              <a:rPr lang="en-US"/>
              <a:t> </a:t>
            </a:r>
            <a:r>
              <a:rPr lang="en-US" err="1"/>
              <a:t>DataLoader</a:t>
            </a:r>
            <a:r>
              <a:rPr lang="en-US"/>
              <a:t> is created with chosen batch size.</a:t>
            </a:r>
            <a:endParaRPr lang="en-US">
              <a:ea typeface="Calibri"/>
              <a:cs typeface="Calibri"/>
            </a:endParaRPr>
          </a:p>
          <a:p>
            <a:r>
              <a:rPr lang="en-US" b="1"/>
              <a:t>Important preprocessing details to highlight in a presentation</a:t>
            </a:r>
            <a:endParaRPr lang="en-US"/>
          </a:p>
          <a:p>
            <a:pPr marL="285750" indent="-285750">
              <a:buFont typeface="Arial"/>
              <a:buChar char="•"/>
            </a:pPr>
            <a:r>
              <a:rPr lang="en-US"/>
              <a:t>Sentence-level structure is preserved explicitly (not flattened): this is crucial for hierarchical modeling.</a:t>
            </a:r>
            <a:endParaRPr lang="en-US">
              <a:ea typeface="Calibri"/>
              <a:cs typeface="Calibri"/>
            </a:endParaRPr>
          </a:p>
          <a:p>
            <a:pPr marL="285750" indent="-285750">
              <a:buFont typeface="Arial"/>
              <a:buChar char="•"/>
            </a:pPr>
            <a:r>
              <a:rPr lang="en-US"/>
              <a:t>Word-dropout and mask tokens are applied in the data pipeline or inside the model during training (the notebook uses a </a:t>
            </a:r>
            <a:r>
              <a:rPr lang="en-US" err="1"/>
              <a:t>word_dropout_rate</a:t>
            </a:r>
            <a:r>
              <a:rPr lang="en-US"/>
              <a:t> </a:t>
            </a:r>
            <a:r>
              <a:rPr lang="en-US" err="1"/>
              <a:t>hyperparam</a:t>
            </a:r>
            <a:r>
              <a:rPr lang="en-US"/>
              <a:t> to randomly mask some words to force the latent to capture semantics).</a:t>
            </a:r>
            <a:endParaRPr lang="en-US">
              <a:ea typeface="Calibri"/>
              <a:cs typeface="Calibri"/>
            </a:endParaRPr>
          </a:p>
          <a:p>
            <a:pPr marL="285750" indent="-285750">
              <a:buFont typeface="Arial"/>
              <a:buChar char="•"/>
            </a:pPr>
            <a:r>
              <a:rPr lang="en-US"/>
              <a:t>Padding masks are created for sentences and for tokens to avoid counting PAD tokens in loss calculations.</a:t>
            </a:r>
            <a:endParaRPr lang="en-US">
              <a:ea typeface="Calibri"/>
              <a:cs typeface="Calibri"/>
            </a:endParaRPr>
          </a:p>
          <a:p>
            <a:endParaRPr lang="en-US">
              <a:ea typeface="Calibri"/>
              <a:cs typeface="Calibri"/>
            </a:endParaRPr>
          </a:p>
        </p:txBody>
      </p:sp>
      <p:sp>
        <p:nvSpPr>
          <p:cNvPr id="4" name="Slide Number Placeholder 3">
            <a:extLst>
              <a:ext uri="{FF2B5EF4-FFF2-40B4-BE49-F238E27FC236}">
                <a16:creationId xmlns:a16="http://schemas.microsoft.com/office/drawing/2014/main" id="{1D03DAE7-E013-CC5F-A88F-86EC8BD8DD36}"/>
              </a:ext>
            </a:extLst>
          </p:cNvPr>
          <p:cNvSpPr>
            <a:spLocks noGrp="1"/>
          </p:cNvSpPr>
          <p:nvPr>
            <p:ph type="sldNum" sz="quarter" idx="5"/>
          </p:nvPr>
        </p:nvSpPr>
        <p:spPr/>
        <p:txBody>
          <a:bodyPr/>
          <a:lstStyle/>
          <a:p>
            <a:fld id="{23268C37-DF97-4FC0-8D2B-F31E73938D49}" type="slidenum">
              <a:t>22</a:t>
            </a:fld>
            <a:endParaRPr lang="en-US"/>
          </a:p>
        </p:txBody>
      </p:sp>
    </p:spTree>
    <p:extLst>
      <p:ext uri="{BB962C8B-B14F-4D97-AF65-F5344CB8AC3E}">
        <p14:creationId xmlns:p14="http://schemas.microsoft.com/office/powerpoint/2010/main" val="2317261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E0AF8-E981-F979-0A8B-0EB35EFB9B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6A4893-B82C-F870-7436-0187329DC8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D1869D-AF8A-E205-5102-A548A60C6E08}"/>
              </a:ext>
            </a:extLst>
          </p:cNvPr>
          <p:cNvSpPr>
            <a:spLocks noGrp="1"/>
          </p:cNvSpPr>
          <p:nvPr>
            <p:ph type="body" idx="1"/>
          </p:nvPr>
        </p:nvSpPr>
        <p:spPr/>
        <p:txBody>
          <a:bodyPr/>
          <a:lstStyle/>
          <a:p>
            <a:r>
              <a:rPr lang="en-US"/>
              <a:t>1) Dataset  (where: early cells, dataset cell ~45, </a:t>
            </a:r>
            <a:r>
              <a:rPr lang="en-US" err="1"/>
              <a:t>HVAEDataset</a:t>
            </a:r>
            <a:r>
              <a:rPr lang="en-US"/>
              <a:t> class cell 28)</a:t>
            </a:r>
          </a:p>
          <a:p>
            <a:r>
              <a:rPr lang="en-US" b="1"/>
              <a:t>What dataset is used</a:t>
            </a:r>
            <a:endParaRPr lang="en-US"/>
          </a:p>
          <a:p>
            <a:pPr marL="285750" indent="-285750">
              <a:buFont typeface="Arial"/>
              <a:buChar char="•"/>
            </a:pPr>
            <a:r>
              <a:rPr lang="en-US"/>
              <a:t>The notebook loads the </a:t>
            </a:r>
            <a:r>
              <a:rPr lang="en-US" i="1"/>
              <a:t>Physics Stack Exchange</a:t>
            </a:r>
            <a:r>
              <a:rPr lang="en-US"/>
              <a:t> portion of a Hugging Face Stack Exchange dump. near the end of the notebook — cell ~45.)</a:t>
            </a:r>
            <a:endParaRPr lang="en-US">
              <a:ea typeface="Calibri"/>
              <a:cs typeface="Calibri"/>
            </a:endParaRPr>
          </a:p>
          <a:p>
            <a:pPr marL="285750" indent="-285750">
              <a:buFont typeface="Arial"/>
              <a:buChar char="•"/>
            </a:pPr>
            <a:r>
              <a:rPr lang="en-US"/>
              <a:t>The goal is to treat each post/answer/abstract as a hierarchical text object made of sentences, where each sentence is a sequence of words/tokens.</a:t>
            </a:r>
          </a:p>
          <a:p>
            <a:r>
              <a:rPr lang="en-US" b="1"/>
              <a:t>High-level steps in preprocessing</a:t>
            </a:r>
            <a:endParaRPr lang="en-US"/>
          </a:p>
          <a:p>
            <a:pPr marL="285750" indent="-285750">
              <a:buFont typeface="Arial"/>
              <a:buChar char="•"/>
            </a:pPr>
            <a:r>
              <a:rPr lang="en-US" b="1"/>
              <a:t>Raw loading</a:t>
            </a:r>
            <a:r>
              <a:rPr lang="en-US"/>
              <a:t> — The </a:t>
            </a:r>
            <a:r>
              <a:rPr lang="en-US" err="1"/>
              <a:t>HuggingFace</a:t>
            </a:r>
            <a:r>
              <a:rPr lang="en-US"/>
              <a:t> </a:t>
            </a:r>
            <a:r>
              <a:rPr lang="en-US" err="1"/>
              <a:t>load_dataset</a:t>
            </a:r>
            <a:r>
              <a:rPr lang="en-US"/>
              <a:t> provides the raw text entries. Notebook prints an example to validate the load. (cell ~45)</a:t>
            </a:r>
            <a:endParaRPr lang="en-US">
              <a:ea typeface="Calibri"/>
              <a:cs typeface="Calibri"/>
            </a:endParaRPr>
          </a:p>
          <a:p>
            <a:pPr marL="285750" indent="-285750">
              <a:buFont typeface="Arial"/>
              <a:buChar char="•"/>
            </a:pPr>
            <a:r>
              <a:rPr lang="en-US" b="1"/>
              <a:t>Sentence segmentation</a:t>
            </a:r>
            <a:r>
              <a:rPr lang="en-US"/>
              <a:t> — Each document is split into sentences using an NLTK-style sentence tokenizer. Sentences are joined with a special &lt;EOS&gt; token so later steps can split into sentences easily. This produces a field like </a:t>
            </a:r>
            <a:r>
              <a:rPr lang="en-US" err="1"/>
              <a:t>answer_clean_preprocessed</a:t>
            </a:r>
            <a:r>
              <a:rPr lang="en-US"/>
              <a:t>.</a:t>
            </a:r>
            <a:endParaRPr lang="en-US">
              <a:ea typeface="Calibri"/>
              <a:cs typeface="Calibri"/>
            </a:endParaRPr>
          </a:p>
          <a:p>
            <a:pPr marL="285750" lvl="1" indent="-285750">
              <a:buFont typeface="Arial"/>
              <a:buChar char="•"/>
            </a:pPr>
            <a:r>
              <a:rPr lang="en-US"/>
              <a:t>Why: HVAE is hierarchical — it needs sentence boundaries explicitly so the model can build word-level encodings inside sentence-level encodings.</a:t>
            </a:r>
            <a:endParaRPr lang="en-US">
              <a:ea typeface="Calibri"/>
              <a:cs typeface="Calibri"/>
            </a:endParaRPr>
          </a:p>
          <a:p>
            <a:pPr marL="285750" indent="-285750">
              <a:buFont typeface="Arial"/>
              <a:buChar char="•"/>
            </a:pPr>
            <a:r>
              <a:rPr lang="en-US" b="1"/>
              <a:t>Filtering by length</a:t>
            </a:r>
            <a:r>
              <a:rPr lang="en-US"/>
              <a:t> — The notebook filters documents to keep abstracts whose number of sentences fall within configured bounds (e.g. between 5 and 11 sentences in an example cell). This keeps the batch shapes stable and avoids very long examples.</a:t>
            </a:r>
            <a:endParaRPr lang="en-US">
              <a:ea typeface="Calibri"/>
              <a:cs typeface="Calibri"/>
            </a:endParaRPr>
          </a:p>
          <a:p>
            <a:pPr marL="285750" lvl="1" indent="-285750">
              <a:buFont typeface="Arial"/>
              <a:buChar char="•"/>
            </a:pPr>
            <a:r>
              <a:rPr lang="en-US"/>
              <a:t>Typical parameters used: </a:t>
            </a:r>
            <a:r>
              <a:rPr lang="en-US" err="1"/>
              <a:t>max_sentences</a:t>
            </a:r>
            <a:r>
              <a:rPr lang="en-US"/>
              <a:t> = 11, </a:t>
            </a:r>
            <a:r>
              <a:rPr lang="en-US" err="1"/>
              <a:t>max_words</a:t>
            </a:r>
            <a:r>
              <a:rPr lang="en-US"/>
              <a:t> = 30 (see </a:t>
            </a:r>
            <a:r>
              <a:rPr lang="en-US" err="1"/>
              <a:t>hyperParams</a:t>
            </a:r>
            <a:r>
              <a:rPr lang="en-US"/>
              <a:t>).</a:t>
            </a:r>
            <a:endParaRPr lang="en-US">
              <a:ea typeface="Calibri"/>
              <a:cs typeface="Calibri"/>
            </a:endParaRPr>
          </a:p>
          <a:p>
            <a:pPr marL="285750" indent="-285750">
              <a:buFont typeface="Arial"/>
              <a:buChar char="•"/>
            </a:pPr>
            <a:r>
              <a:rPr lang="en-US" b="1"/>
              <a:t>Tokenization</a:t>
            </a:r>
            <a:r>
              <a:rPr lang="en-US"/>
              <a:t> — Uses a GPT-2 tokenizer (or a GPT-2-like tokenizer) and possibly extends its vocabulary (the code updates </a:t>
            </a:r>
            <a:r>
              <a:rPr lang="en-US" err="1"/>
              <a:t>vocab_size</a:t>
            </a:r>
            <a:r>
              <a:rPr lang="en-US"/>
              <a:t>, </a:t>
            </a:r>
            <a:r>
              <a:rPr lang="en-US" err="1"/>
              <a:t>pad_index</a:t>
            </a:r>
            <a:r>
              <a:rPr lang="en-US"/>
              <a:t>, </a:t>
            </a:r>
            <a:r>
              <a:rPr lang="en-US" err="1"/>
              <a:t>mask_token_id</a:t>
            </a:r>
            <a:r>
              <a:rPr lang="en-US"/>
              <a:t> after adapting the tokenizer).</a:t>
            </a:r>
            <a:endParaRPr lang="en-US">
              <a:ea typeface="Calibri"/>
              <a:cs typeface="Calibri"/>
            </a:endParaRPr>
          </a:p>
          <a:p>
            <a:pPr marL="285750" lvl="1" indent="-285750">
              <a:buFont typeface="Arial"/>
              <a:buChar char="•"/>
            </a:pPr>
            <a:r>
              <a:rPr lang="en-US"/>
              <a:t>Documents are converted into the hierarchical token structure: a list (sentences) of lists (word/token ids), padded/truncated to (</a:t>
            </a:r>
            <a:r>
              <a:rPr lang="en-US" err="1"/>
              <a:t>max_sentences</a:t>
            </a:r>
            <a:r>
              <a:rPr lang="en-US"/>
              <a:t>, </a:t>
            </a:r>
            <a:r>
              <a:rPr lang="en-US" err="1"/>
              <a:t>max_words</a:t>
            </a:r>
            <a:r>
              <a:rPr lang="en-US"/>
              <a:t>) per example.</a:t>
            </a:r>
            <a:endParaRPr lang="en-US">
              <a:ea typeface="Calibri"/>
              <a:cs typeface="Calibri"/>
            </a:endParaRPr>
          </a:p>
          <a:p>
            <a:pPr marL="285750" lvl="1" indent="-285750">
              <a:buFont typeface="Arial"/>
              <a:buChar char="•"/>
            </a:pPr>
            <a:r>
              <a:rPr lang="en-US"/>
              <a:t>The tokenizer PAD / EOS / MASK token ids are stored in </a:t>
            </a:r>
            <a:r>
              <a:rPr lang="en-US" err="1"/>
              <a:t>hyperParams</a:t>
            </a:r>
            <a:r>
              <a:rPr lang="en-US"/>
              <a:t> for use across the model/loss.</a:t>
            </a:r>
            <a:endParaRPr lang="en-US">
              <a:ea typeface="Calibri"/>
              <a:cs typeface="Calibri"/>
            </a:endParaRPr>
          </a:p>
          <a:p>
            <a:pPr marL="285750" indent="-285750">
              <a:buFont typeface="Arial"/>
              <a:buChar char="•"/>
            </a:pPr>
            <a:r>
              <a:rPr lang="en-US" b="1"/>
              <a:t>Dataset class and </a:t>
            </a:r>
            <a:r>
              <a:rPr lang="en-US" b="1" err="1"/>
              <a:t>DataLoader</a:t>
            </a:r>
            <a:r>
              <a:rPr lang="en-US"/>
              <a:t> — </a:t>
            </a:r>
            <a:r>
              <a:rPr lang="en-US" err="1"/>
              <a:t>HVAEDataset</a:t>
            </a:r>
            <a:r>
              <a:rPr lang="en-US"/>
              <a:t> (cell ~28) yields batched examples already arranged as sentence lists and masks. A </a:t>
            </a:r>
            <a:r>
              <a:rPr lang="en-US" err="1"/>
              <a:t>PyTorch</a:t>
            </a:r>
            <a:r>
              <a:rPr lang="en-US"/>
              <a:t> </a:t>
            </a:r>
            <a:r>
              <a:rPr lang="en-US" err="1"/>
              <a:t>DataLoader</a:t>
            </a:r>
            <a:r>
              <a:rPr lang="en-US"/>
              <a:t> is created with chosen batch size.</a:t>
            </a:r>
            <a:endParaRPr lang="en-US">
              <a:ea typeface="Calibri"/>
              <a:cs typeface="Calibri"/>
            </a:endParaRPr>
          </a:p>
          <a:p>
            <a:r>
              <a:rPr lang="en-US" b="1"/>
              <a:t>Important preprocessing details to highlight in a presentation</a:t>
            </a:r>
            <a:endParaRPr lang="en-US"/>
          </a:p>
          <a:p>
            <a:pPr marL="285750" indent="-285750">
              <a:buFont typeface="Arial"/>
              <a:buChar char="•"/>
            </a:pPr>
            <a:r>
              <a:rPr lang="en-US"/>
              <a:t>Sentence-level structure is preserved explicitly (not flattened): this is crucial for hierarchical modeling.</a:t>
            </a:r>
            <a:endParaRPr lang="en-US">
              <a:ea typeface="Calibri"/>
              <a:cs typeface="Calibri"/>
            </a:endParaRPr>
          </a:p>
          <a:p>
            <a:pPr marL="285750" indent="-285750">
              <a:buFont typeface="Arial"/>
              <a:buChar char="•"/>
            </a:pPr>
            <a:r>
              <a:rPr lang="en-US"/>
              <a:t>Word-dropout and mask tokens are applied in the data pipeline or inside the model during training (the notebook uses a </a:t>
            </a:r>
            <a:r>
              <a:rPr lang="en-US" err="1"/>
              <a:t>word_dropout_rate</a:t>
            </a:r>
            <a:r>
              <a:rPr lang="en-US"/>
              <a:t> </a:t>
            </a:r>
            <a:r>
              <a:rPr lang="en-US" err="1"/>
              <a:t>hyperparam</a:t>
            </a:r>
            <a:r>
              <a:rPr lang="en-US"/>
              <a:t> to randomly mask some words to force the latent to capture semantics).</a:t>
            </a:r>
            <a:endParaRPr lang="en-US">
              <a:ea typeface="Calibri"/>
              <a:cs typeface="Calibri"/>
            </a:endParaRPr>
          </a:p>
          <a:p>
            <a:pPr marL="285750" indent="-285750">
              <a:buFont typeface="Arial"/>
              <a:buChar char="•"/>
            </a:pPr>
            <a:r>
              <a:rPr lang="en-US"/>
              <a:t>Padding masks are created for sentences and for tokens to avoid counting PAD tokens in loss calculations.</a:t>
            </a:r>
            <a:endParaRPr lang="en-US">
              <a:ea typeface="Calibri"/>
              <a:cs typeface="Calibri"/>
            </a:endParaRPr>
          </a:p>
          <a:p>
            <a:endParaRPr lang="en-US">
              <a:ea typeface="Calibri"/>
              <a:cs typeface="Calibri"/>
            </a:endParaRPr>
          </a:p>
        </p:txBody>
      </p:sp>
      <p:sp>
        <p:nvSpPr>
          <p:cNvPr id="4" name="Slide Number Placeholder 3">
            <a:extLst>
              <a:ext uri="{FF2B5EF4-FFF2-40B4-BE49-F238E27FC236}">
                <a16:creationId xmlns:a16="http://schemas.microsoft.com/office/drawing/2014/main" id="{8AC5D524-7A12-0F22-3F01-9791992F9878}"/>
              </a:ext>
            </a:extLst>
          </p:cNvPr>
          <p:cNvSpPr>
            <a:spLocks noGrp="1"/>
          </p:cNvSpPr>
          <p:nvPr>
            <p:ph type="sldNum" sz="quarter" idx="5"/>
          </p:nvPr>
        </p:nvSpPr>
        <p:spPr/>
        <p:txBody>
          <a:bodyPr/>
          <a:lstStyle/>
          <a:p>
            <a:fld id="{23268C37-DF97-4FC0-8D2B-F31E73938D49}" type="slidenum">
              <a:t>23</a:t>
            </a:fld>
            <a:endParaRPr lang="en-US"/>
          </a:p>
        </p:txBody>
      </p:sp>
    </p:spTree>
    <p:extLst>
      <p:ext uri="{BB962C8B-B14F-4D97-AF65-F5344CB8AC3E}">
        <p14:creationId xmlns:p14="http://schemas.microsoft.com/office/powerpoint/2010/main" val="1439613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B6BCB-50BB-48AA-A4DC-2491B19550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EDF701-E683-657F-96F9-EEA4F5F029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BD6393-78AF-25BD-A369-FAFA1DBB8D0A}"/>
              </a:ext>
            </a:extLst>
          </p:cNvPr>
          <p:cNvSpPr>
            <a:spLocks noGrp="1"/>
          </p:cNvSpPr>
          <p:nvPr>
            <p:ph type="body" idx="1"/>
          </p:nvPr>
        </p:nvSpPr>
        <p:spPr/>
        <p:txBody>
          <a:bodyPr/>
          <a:lstStyle/>
          <a:p>
            <a:r>
              <a:rPr lang="en-US"/>
              <a:t>1) Dataset  (where: early cells, dataset cell ~45, </a:t>
            </a:r>
            <a:r>
              <a:rPr lang="en-US" err="1"/>
              <a:t>HVAEDataset</a:t>
            </a:r>
            <a:r>
              <a:rPr lang="en-US"/>
              <a:t> class cell 28)</a:t>
            </a:r>
          </a:p>
          <a:p>
            <a:r>
              <a:rPr lang="en-US" b="1"/>
              <a:t>What dataset is used</a:t>
            </a:r>
            <a:endParaRPr lang="en-US"/>
          </a:p>
          <a:p>
            <a:pPr marL="285750" indent="-285750">
              <a:buFont typeface="Arial"/>
              <a:buChar char="•"/>
            </a:pPr>
            <a:r>
              <a:rPr lang="en-US"/>
              <a:t>The notebook loads the </a:t>
            </a:r>
            <a:r>
              <a:rPr lang="en-US" i="1"/>
              <a:t>Physics Stack Exchange</a:t>
            </a:r>
            <a:r>
              <a:rPr lang="en-US"/>
              <a:t> portion of a Hugging Face Stack Exchange dump. near the end of the notebook — cell ~45.)</a:t>
            </a:r>
            <a:endParaRPr lang="en-US">
              <a:ea typeface="Calibri"/>
              <a:cs typeface="Calibri"/>
            </a:endParaRPr>
          </a:p>
          <a:p>
            <a:pPr marL="285750" indent="-285750">
              <a:buFont typeface="Arial"/>
              <a:buChar char="•"/>
            </a:pPr>
            <a:r>
              <a:rPr lang="en-US"/>
              <a:t>The goal is to treat each post/answer/abstract as a hierarchical text object made of sentences, where each sentence is a sequence of words/tokens.</a:t>
            </a:r>
          </a:p>
          <a:p>
            <a:r>
              <a:rPr lang="en-US" b="1"/>
              <a:t>High-level steps in preprocessing</a:t>
            </a:r>
            <a:endParaRPr lang="en-US"/>
          </a:p>
          <a:p>
            <a:pPr marL="285750" indent="-285750">
              <a:buFont typeface="Arial"/>
              <a:buChar char="•"/>
            </a:pPr>
            <a:r>
              <a:rPr lang="en-US" b="1"/>
              <a:t>Raw loading</a:t>
            </a:r>
            <a:r>
              <a:rPr lang="en-US"/>
              <a:t> — The </a:t>
            </a:r>
            <a:r>
              <a:rPr lang="en-US" err="1"/>
              <a:t>HuggingFace</a:t>
            </a:r>
            <a:r>
              <a:rPr lang="en-US"/>
              <a:t> </a:t>
            </a:r>
            <a:r>
              <a:rPr lang="en-US" err="1"/>
              <a:t>load_dataset</a:t>
            </a:r>
            <a:r>
              <a:rPr lang="en-US"/>
              <a:t> provides the raw text entries. Notebook prints an example to validate the load. (cell ~45)</a:t>
            </a:r>
            <a:endParaRPr lang="en-US">
              <a:ea typeface="Calibri"/>
              <a:cs typeface="Calibri"/>
            </a:endParaRPr>
          </a:p>
          <a:p>
            <a:pPr marL="285750" indent="-285750">
              <a:buFont typeface="Arial"/>
              <a:buChar char="•"/>
            </a:pPr>
            <a:r>
              <a:rPr lang="en-US" b="1"/>
              <a:t>Sentence segmentation</a:t>
            </a:r>
            <a:r>
              <a:rPr lang="en-US"/>
              <a:t> — Each document is split into sentences using an NLTK-style sentence tokenizer. Sentences are joined with a special &lt;EOS&gt; token so later steps can split into sentences easily. This produces a field like </a:t>
            </a:r>
            <a:r>
              <a:rPr lang="en-US" err="1"/>
              <a:t>answer_clean_preprocessed</a:t>
            </a:r>
            <a:r>
              <a:rPr lang="en-US"/>
              <a:t>.</a:t>
            </a:r>
            <a:endParaRPr lang="en-US">
              <a:ea typeface="Calibri"/>
              <a:cs typeface="Calibri"/>
            </a:endParaRPr>
          </a:p>
          <a:p>
            <a:pPr marL="285750" lvl="1" indent="-285750">
              <a:buFont typeface="Arial"/>
              <a:buChar char="•"/>
            </a:pPr>
            <a:r>
              <a:rPr lang="en-US"/>
              <a:t>Why: HVAE is hierarchical — it needs sentence boundaries explicitly so the model can build word-level encodings inside sentence-level encodings.</a:t>
            </a:r>
            <a:endParaRPr lang="en-US">
              <a:ea typeface="Calibri"/>
              <a:cs typeface="Calibri"/>
            </a:endParaRPr>
          </a:p>
          <a:p>
            <a:pPr marL="285750" indent="-285750">
              <a:buFont typeface="Arial"/>
              <a:buChar char="•"/>
            </a:pPr>
            <a:r>
              <a:rPr lang="en-US" b="1"/>
              <a:t>Filtering by length</a:t>
            </a:r>
            <a:r>
              <a:rPr lang="en-US"/>
              <a:t> — The notebook filters documents to keep abstracts whose number of sentences fall within configured bounds (e.g. between 5 and 11 sentences in an example cell). This keeps the batch shapes stable and avoids very long examples.</a:t>
            </a:r>
            <a:endParaRPr lang="en-US">
              <a:ea typeface="Calibri"/>
              <a:cs typeface="Calibri"/>
            </a:endParaRPr>
          </a:p>
          <a:p>
            <a:pPr marL="285750" lvl="1" indent="-285750">
              <a:buFont typeface="Arial"/>
              <a:buChar char="•"/>
            </a:pPr>
            <a:r>
              <a:rPr lang="en-US"/>
              <a:t>Typical parameters used: </a:t>
            </a:r>
            <a:r>
              <a:rPr lang="en-US" err="1"/>
              <a:t>max_sentences</a:t>
            </a:r>
            <a:r>
              <a:rPr lang="en-US"/>
              <a:t> = 11, </a:t>
            </a:r>
            <a:r>
              <a:rPr lang="en-US" err="1"/>
              <a:t>max_words</a:t>
            </a:r>
            <a:r>
              <a:rPr lang="en-US"/>
              <a:t> = 30 (see </a:t>
            </a:r>
            <a:r>
              <a:rPr lang="en-US" err="1"/>
              <a:t>hyperParams</a:t>
            </a:r>
            <a:r>
              <a:rPr lang="en-US"/>
              <a:t>).</a:t>
            </a:r>
            <a:endParaRPr lang="en-US">
              <a:ea typeface="Calibri"/>
              <a:cs typeface="Calibri"/>
            </a:endParaRPr>
          </a:p>
          <a:p>
            <a:pPr marL="285750" indent="-285750">
              <a:buFont typeface="Arial"/>
              <a:buChar char="•"/>
            </a:pPr>
            <a:r>
              <a:rPr lang="en-US" b="1"/>
              <a:t>Tokenization</a:t>
            </a:r>
            <a:r>
              <a:rPr lang="en-US"/>
              <a:t> — Uses a GPT-2 tokenizer (or a GPT-2-like tokenizer) and possibly extends its vocabulary (the code updates </a:t>
            </a:r>
            <a:r>
              <a:rPr lang="en-US" err="1"/>
              <a:t>vocab_size</a:t>
            </a:r>
            <a:r>
              <a:rPr lang="en-US"/>
              <a:t>, </a:t>
            </a:r>
            <a:r>
              <a:rPr lang="en-US" err="1"/>
              <a:t>pad_index</a:t>
            </a:r>
            <a:r>
              <a:rPr lang="en-US"/>
              <a:t>, </a:t>
            </a:r>
            <a:r>
              <a:rPr lang="en-US" err="1"/>
              <a:t>mask_token_id</a:t>
            </a:r>
            <a:r>
              <a:rPr lang="en-US"/>
              <a:t> after adapting the tokenizer).</a:t>
            </a:r>
            <a:endParaRPr lang="en-US">
              <a:ea typeface="Calibri"/>
              <a:cs typeface="Calibri"/>
            </a:endParaRPr>
          </a:p>
          <a:p>
            <a:pPr marL="285750" lvl="1" indent="-285750">
              <a:buFont typeface="Arial"/>
              <a:buChar char="•"/>
            </a:pPr>
            <a:r>
              <a:rPr lang="en-US"/>
              <a:t>Documents are converted into the hierarchical token structure: a list (sentences) of lists (word/token ids), padded/truncated to (</a:t>
            </a:r>
            <a:r>
              <a:rPr lang="en-US" err="1"/>
              <a:t>max_sentences</a:t>
            </a:r>
            <a:r>
              <a:rPr lang="en-US"/>
              <a:t>, </a:t>
            </a:r>
            <a:r>
              <a:rPr lang="en-US" err="1"/>
              <a:t>max_words</a:t>
            </a:r>
            <a:r>
              <a:rPr lang="en-US"/>
              <a:t>) per example.</a:t>
            </a:r>
            <a:endParaRPr lang="en-US">
              <a:ea typeface="Calibri"/>
              <a:cs typeface="Calibri"/>
            </a:endParaRPr>
          </a:p>
          <a:p>
            <a:pPr marL="285750" lvl="1" indent="-285750">
              <a:buFont typeface="Arial"/>
              <a:buChar char="•"/>
            </a:pPr>
            <a:r>
              <a:rPr lang="en-US"/>
              <a:t>The tokenizer PAD / EOS / MASK token ids are stored in </a:t>
            </a:r>
            <a:r>
              <a:rPr lang="en-US" err="1"/>
              <a:t>hyperParams</a:t>
            </a:r>
            <a:r>
              <a:rPr lang="en-US"/>
              <a:t> for use across the model/loss.</a:t>
            </a:r>
            <a:endParaRPr lang="en-US">
              <a:ea typeface="Calibri"/>
              <a:cs typeface="Calibri"/>
            </a:endParaRPr>
          </a:p>
          <a:p>
            <a:pPr marL="285750" indent="-285750">
              <a:buFont typeface="Arial"/>
              <a:buChar char="•"/>
            </a:pPr>
            <a:r>
              <a:rPr lang="en-US" b="1"/>
              <a:t>Dataset class and </a:t>
            </a:r>
            <a:r>
              <a:rPr lang="en-US" b="1" err="1"/>
              <a:t>DataLoader</a:t>
            </a:r>
            <a:r>
              <a:rPr lang="en-US"/>
              <a:t> — </a:t>
            </a:r>
            <a:r>
              <a:rPr lang="en-US" err="1"/>
              <a:t>HVAEDataset</a:t>
            </a:r>
            <a:r>
              <a:rPr lang="en-US"/>
              <a:t> (cell ~28) yields batched examples already arranged as sentence lists and masks. A </a:t>
            </a:r>
            <a:r>
              <a:rPr lang="en-US" err="1"/>
              <a:t>PyTorch</a:t>
            </a:r>
            <a:r>
              <a:rPr lang="en-US"/>
              <a:t> </a:t>
            </a:r>
            <a:r>
              <a:rPr lang="en-US" err="1"/>
              <a:t>DataLoader</a:t>
            </a:r>
            <a:r>
              <a:rPr lang="en-US"/>
              <a:t> is created with chosen batch size.</a:t>
            </a:r>
            <a:endParaRPr lang="en-US">
              <a:ea typeface="Calibri"/>
              <a:cs typeface="Calibri"/>
            </a:endParaRPr>
          </a:p>
          <a:p>
            <a:r>
              <a:rPr lang="en-US" b="1"/>
              <a:t>Important preprocessing details to highlight in a presentation</a:t>
            </a:r>
            <a:endParaRPr lang="en-US"/>
          </a:p>
          <a:p>
            <a:pPr marL="285750" indent="-285750">
              <a:buFont typeface="Arial"/>
              <a:buChar char="•"/>
            </a:pPr>
            <a:r>
              <a:rPr lang="en-US"/>
              <a:t>Sentence-level structure is preserved explicitly (not flattened): this is crucial for hierarchical modeling.</a:t>
            </a:r>
            <a:endParaRPr lang="en-US">
              <a:ea typeface="Calibri"/>
              <a:cs typeface="Calibri"/>
            </a:endParaRPr>
          </a:p>
          <a:p>
            <a:pPr marL="285750" indent="-285750">
              <a:buFont typeface="Arial"/>
              <a:buChar char="•"/>
            </a:pPr>
            <a:r>
              <a:rPr lang="en-US"/>
              <a:t>Word-dropout and mask tokens are applied in the data pipeline or inside the model during training (the notebook uses a </a:t>
            </a:r>
            <a:r>
              <a:rPr lang="en-US" err="1"/>
              <a:t>word_dropout_rate</a:t>
            </a:r>
            <a:r>
              <a:rPr lang="en-US"/>
              <a:t> </a:t>
            </a:r>
            <a:r>
              <a:rPr lang="en-US" err="1"/>
              <a:t>hyperparam</a:t>
            </a:r>
            <a:r>
              <a:rPr lang="en-US"/>
              <a:t> to randomly mask some words to force the latent to capture semantics).</a:t>
            </a:r>
            <a:endParaRPr lang="en-US">
              <a:ea typeface="Calibri"/>
              <a:cs typeface="Calibri"/>
            </a:endParaRPr>
          </a:p>
          <a:p>
            <a:pPr marL="285750" indent="-285750">
              <a:buFont typeface="Arial"/>
              <a:buChar char="•"/>
            </a:pPr>
            <a:r>
              <a:rPr lang="en-US"/>
              <a:t>Padding masks are created for sentences and for tokens to avoid counting PAD tokens in loss calculations.</a:t>
            </a:r>
            <a:endParaRPr lang="en-US">
              <a:ea typeface="Calibri"/>
              <a:cs typeface="Calibri"/>
            </a:endParaRPr>
          </a:p>
          <a:p>
            <a:endParaRPr lang="en-US">
              <a:ea typeface="Calibri"/>
              <a:cs typeface="Calibri"/>
            </a:endParaRPr>
          </a:p>
        </p:txBody>
      </p:sp>
      <p:sp>
        <p:nvSpPr>
          <p:cNvPr id="4" name="Slide Number Placeholder 3">
            <a:extLst>
              <a:ext uri="{FF2B5EF4-FFF2-40B4-BE49-F238E27FC236}">
                <a16:creationId xmlns:a16="http://schemas.microsoft.com/office/drawing/2014/main" id="{11C119C5-6787-2C70-CEB8-135E17E9C499}"/>
              </a:ext>
            </a:extLst>
          </p:cNvPr>
          <p:cNvSpPr>
            <a:spLocks noGrp="1"/>
          </p:cNvSpPr>
          <p:nvPr>
            <p:ph type="sldNum" sz="quarter" idx="5"/>
          </p:nvPr>
        </p:nvSpPr>
        <p:spPr/>
        <p:txBody>
          <a:bodyPr/>
          <a:lstStyle/>
          <a:p>
            <a:fld id="{23268C37-DF97-4FC0-8D2B-F31E73938D49}" type="slidenum">
              <a:t>24</a:t>
            </a:fld>
            <a:endParaRPr lang="en-US"/>
          </a:p>
        </p:txBody>
      </p:sp>
    </p:spTree>
    <p:extLst>
      <p:ext uri="{BB962C8B-B14F-4D97-AF65-F5344CB8AC3E}">
        <p14:creationId xmlns:p14="http://schemas.microsoft.com/office/powerpoint/2010/main" val="1889949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Dataset  (where: early cells, dataset cell ~45, </a:t>
            </a:r>
            <a:r>
              <a:rPr lang="en-US" err="1"/>
              <a:t>HVAEDataset</a:t>
            </a:r>
            <a:r>
              <a:rPr lang="en-US"/>
              <a:t> class cell 28)</a:t>
            </a:r>
          </a:p>
          <a:p>
            <a:r>
              <a:rPr lang="en-US" b="1"/>
              <a:t>What dataset is used</a:t>
            </a:r>
            <a:endParaRPr lang="en-US"/>
          </a:p>
          <a:p>
            <a:pPr marL="285750" indent="-285750">
              <a:buFont typeface="Arial"/>
              <a:buChar char="•"/>
            </a:pPr>
            <a:r>
              <a:rPr lang="en-US"/>
              <a:t>The notebook loads the </a:t>
            </a:r>
            <a:r>
              <a:rPr lang="en-US" i="1"/>
              <a:t>Physics Stack Exchange</a:t>
            </a:r>
            <a:r>
              <a:rPr lang="en-US"/>
              <a:t> portion of a Hugging Face Stack Exchange dump. near the end of the notebook — cell ~45.)</a:t>
            </a:r>
            <a:endParaRPr lang="en-US">
              <a:ea typeface="Calibri"/>
              <a:cs typeface="Calibri"/>
            </a:endParaRPr>
          </a:p>
          <a:p>
            <a:pPr marL="285750" indent="-285750">
              <a:buFont typeface="Arial"/>
              <a:buChar char="•"/>
            </a:pPr>
            <a:r>
              <a:rPr lang="en-US"/>
              <a:t>The goal is to treat each post/answer/abstract as a hierarchical text object made of sentences, where each sentence is a sequence of words/tokens.</a:t>
            </a:r>
          </a:p>
          <a:p>
            <a:r>
              <a:rPr lang="en-US" b="1"/>
              <a:t>High-level steps in preprocessing</a:t>
            </a:r>
            <a:endParaRPr lang="en-US"/>
          </a:p>
          <a:p>
            <a:pPr marL="285750" indent="-285750">
              <a:buFont typeface="Arial"/>
              <a:buChar char="•"/>
            </a:pPr>
            <a:r>
              <a:rPr lang="en-US" b="1"/>
              <a:t>Raw loading</a:t>
            </a:r>
            <a:r>
              <a:rPr lang="en-US"/>
              <a:t> — The </a:t>
            </a:r>
            <a:r>
              <a:rPr lang="en-US" err="1"/>
              <a:t>HuggingFace</a:t>
            </a:r>
            <a:r>
              <a:rPr lang="en-US"/>
              <a:t> </a:t>
            </a:r>
            <a:r>
              <a:rPr lang="en-US" err="1"/>
              <a:t>load_dataset</a:t>
            </a:r>
            <a:r>
              <a:rPr lang="en-US"/>
              <a:t> provides the raw text entries. Notebook prints an example to validate the load. (cell ~45)</a:t>
            </a:r>
            <a:endParaRPr lang="en-US">
              <a:ea typeface="Calibri"/>
              <a:cs typeface="Calibri"/>
            </a:endParaRPr>
          </a:p>
          <a:p>
            <a:pPr marL="285750" indent="-285750">
              <a:buFont typeface="Arial"/>
              <a:buChar char="•"/>
            </a:pPr>
            <a:r>
              <a:rPr lang="en-US" b="1"/>
              <a:t>Sentence segmentation</a:t>
            </a:r>
            <a:r>
              <a:rPr lang="en-US"/>
              <a:t> — Each document is split into sentences using an NLTK-style sentence tokenizer. Sentences are joined with a special &lt;EOS&gt; token so later steps can split into sentences easily. This produces a field like </a:t>
            </a:r>
            <a:r>
              <a:rPr lang="en-US" err="1"/>
              <a:t>answer_clean_preprocessed</a:t>
            </a:r>
            <a:r>
              <a:rPr lang="en-US"/>
              <a:t>.</a:t>
            </a:r>
            <a:endParaRPr lang="en-US">
              <a:ea typeface="Calibri"/>
              <a:cs typeface="Calibri"/>
            </a:endParaRPr>
          </a:p>
          <a:p>
            <a:pPr marL="285750" lvl="1" indent="-285750">
              <a:buFont typeface="Arial"/>
              <a:buChar char="•"/>
            </a:pPr>
            <a:r>
              <a:rPr lang="en-US"/>
              <a:t>Why: HVAE is hierarchical — it needs sentence boundaries explicitly so the model can build word-level encodings inside sentence-level encodings.</a:t>
            </a:r>
            <a:endParaRPr lang="en-US">
              <a:ea typeface="Calibri"/>
              <a:cs typeface="Calibri"/>
            </a:endParaRPr>
          </a:p>
          <a:p>
            <a:pPr marL="285750" indent="-285750">
              <a:buFont typeface="Arial"/>
              <a:buChar char="•"/>
            </a:pPr>
            <a:r>
              <a:rPr lang="en-US" b="1"/>
              <a:t>Filtering by length</a:t>
            </a:r>
            <a:r>
              <a:rPr lang="en-US"/>
              <a:t> — The notebook filters documents to keep abstracts whose number of sentences fall within configured bounds (e.g. between 5 and 11 sentences in an example cell). This keeps the batch shapes stable and avoids very long examples.</a:t>
            </a:r>
            <a:endParaRPr lang="en-US">
              <a:ea typeface="Calibri"/>
              <a:cs typeface="Calibri"/>
            </a:endParaRPr>
          </a:p>
          <a:p>
            <a:pPr marL="285750" lvl="1" indent="-285750">
              <a:buFont typeface="Arial"/>
              <a:buChar char="•"/>
            </a:pPr>
            <a:r>
              <a:rPr lang="en-US"/>
              <a:t>Typical parameters used: </a:t>
            </a:r>
            <a:r>
              <a:rPr lang="en-US" err="1"/>
              <a:t>max_sentences</a:t>
            </a:r>
            <a:r>
              <a:rPr lang="en-US"/>
              <a:t> = 11, </a:t>
            </a:r>
            <a:r>
              <a:rPr lang="en-US" err="1"/>
              <a:t>max_words</a:t>
            </a:r>
            <a:r>
              <a:rPr lang="en-US"/>
              <a:t> = 30 (see </a:t>
            </a:r>
            <a:r>
              <a:rPr lang="en-US" err="1"/>
              <a:t>hyperParams</a:t>
            </a:r>
            <a:r>
              <a:rPr lang="en-US"/>
              <a:t>).</a:t>
            </a:r>
            <a:endParaRPr lang="en-US">
              <a:ea typeface="Calibri"/>
              <a:cs typeface="Calibri"/>
            </a:endParaRPr>
          </a:p>
          <a:p>
            <a:pPr marL="285750" indent="-285750">
              <a:buFont typeface="Arial"/>
              <a:buChar char="•"/>
            </a:pPr>
            <a:r>
              <a:rPr lang="en-US" b="1"/>
              <a:t>Tokenization</a:t>
            </a:r>
            <a:r>
              <a:rPr lang="en-US"/>
              <a:t> — Uses a GPT-2 tokenizer (or a GPT-2-like tokenizer) and possibly extends its vocabulary (the code updates </a:t>
            </a:r>
            <a:r>
              <a:rPr lang="en-US" err="1"/>
              <a:t>vocab_size</a:t>
            </a:r>
            <a:r>
              <a:rPr lang="en-US"/>
              <a:t>, </a:t>
            </a:r>
            <a:r>
              <a:rPr lang="en-US" err="1"/>
              <a:t>pad_index</a:t>
            </a:r>
            <a:r>
              <a:rPr lang="en-US"/>
              <a:t>, </a:t>
            </a:r>
            <a:r>
              <a:rPr lang="en-US" err="1"/>
              <a:t>mask_token_id</a:t>
            </a:r>
            <a:r>
              <a:rPr lang="en-US"/>
              <a:t> after adapting the tokenizer).</a:t>
            </a:r>
            <a:endParaRPr lang="en-US">
              <a:ea typeface="Calibri"/>
              <a:cs typeface="Calibri"/>
            </a:endParaRPr>
          </a:p>
          <a:p>
            <a:pPr marL="285750" lvl="1" indent="-285750">
              <a:buFont typeface="Arial"/>
              <a:buChar char="•"/>
            </a:pPr>
            <a:r>
              <a:rPr lang="en-US"/>
              <a:t>Documents are converted into the hierarchical token structure: a list (sentences) of lists (word/token ids), padded/truncated to (</a:t>
            </a:r>
            <a:r>
              <a:rPr lang="en-US" err="1"/>
              <a:t>max_sentences</a:t>
            </a:r>
            <a:r>
              <a:rPr lang="en-US"/>
              <a:t>, </a:t>
            </a:r>
            <a:r>
              <a:rPr lang="en-US" err="1"/>
              <a:t>max_words</a:t>
            </a:r>
            <a:r>
              <a:rPr lang="en-US"/>
              <a:t>) per example.</a:t>
            </a:r>
            <a:endParaRPr lang="en-US">
              <a:ea typeface="Calibri"/>
              <a:cs typeface="Calibri"/>
            </a:endParaRPr>
          </a:p>
          <a:p>
            <a:pPr marL="285750" lvl="1" indent="-285750">
              <a:buFont typeface="Arial"/>
              <a:buChar char="•"/>
            </a:pPr>
            <a:r>
              <a:rPr lang="en-US"/>
              <a:t>The tokenizer PAD / EOS / MASK token ids are stored in </a:t>
            </a:r>
            <a:r>
              <a:rPr lang="en-US" err="1"/>
              <a:t>hyperParams</a:t>
            </a:r>
            <a:r>
              <a:rPr lang="en-US"/>
              <a:t> for use across the model/loss.</a:t>
            </a:r>
            <a:endParaRPr lang="en-US">
              <a:ea typeface="Calibri"/>
              <a:cs typeface="Calibri"/>
            </a:endParaRPr>
          </a:p>
          <a:p>
            <a:pPr marL="285750" indent="-285750">
              <a:buFont typeface="Arial"/>
              <a:buChar char="•"/>
            </a:pPr>
            <a:r>
              <a:rPr lang="en-US" b="1"/>
              <a:t>Dataset class and </a:t>
            </a:r>
            <a:r>
              <a:rPr lang="en-US" b="1" err="1"/>
              <a:t>DataLoader</a:t>
            </a:r>
            <a:r>
              <a:rPr lang="en-US"/>
              <a:t> — </a:t>
            </a:r>
            <a:r>
              <a:rPr lang="en-US" err="1"/>
              <a:t>HVAEDataset</a:t>
            </a:r>
            <a:r>
              <a:rPr lang="en-US"/>
              <a:t> (cell ~28) yields batched examples already arranged as sentence lists and masks. A </a:t>
            </a:r>
            <a:r>
              <a:rPr lang="en-US" err="1"/>
              <a:t>PyTorch</a:t>
            </a:r>
            <a:r>
              <a:rPr lang="en-US"/>
              <a:t> </a:t>
            </a:r>
            <a:r>
              <a:rPr lang="en-US" err="1"/>
              <a:t>DataLoader</a:t>
            </a:r>
            <a:r>
              <a:rPr lang="en-US"/>
              <a:t> is created with chosen batch size.</a:t>
            </a:r>
            <a:endParaRPr lang="en-US">
              <a:ea typeface="Calibri"/>
              <a:cs typeface="Calibri"/>
            </a:endParaRPr>
          </a:p>
          <a:p>
            <a:r>
              <a:rPr lang="en-US" b="1"/>
              <a:t>Important preprocessing details to highlight in a presentation</a:t>
            </a:r>
            <a:endParaRPr lang="en-US"/>
          </a:p>
          <a:p>
            <a:pPr marL="285750" indent="-285750">
              <a:buFont typeface="Arial"/>
              <a:buChar char="•"/>
            </a:pPr>
            <a:r>
              <a:rPr lang="en-US"/>
              <a:t>Sentence-level structure is preserved explicitly (not flattened): this is crucial for hierarchical modeling.</a:t>
            </a:r>
            <a:endParaRPr lang="en-US">
              <a:ea typeface="Calibri"/>
              <a:cs typeface="Calibri"/>
            </a:endParaRPr>
          </a:p>
          <a:p>
            <a:pPr marL="285750" indent="-285750">
              <a:buFont typeface="Arial"/>
              <a:buChar char="•"/>
            </a:pPr>
            <a:r>
              <a:rPr lang="en-US"/>
              <a:t>Word-dropout and mask tokens are applied in the data pipeline or inside the model during training (the notebook uses a </a:t>
            </a:r>
            <a:r>
              <a:rPr lang="en-US" err="1"/>
              <a:t>word_dropout_rate</a:t>
            </a:r>
            <a:r>
              <a:rPr lang="en-US"/>
              <a:t> </a:t>
            </a:r>
            <a:r>
              <a:rPr lang="en-US" err="1"/>
              <a:t>hyperparam</a:t>
            </a:r>
            <a:r>
              <a:rPr lang="en-US"/>
              <a:t> to randomly mask some words to force the latent to capture semantics).</a:t>
            </a:r>
            <a:endParaRPr lang="en-US">
              <a:ea typeface="Calibri"/>
              <a:cs typeface="Calibri"/>
            </a:endParaRPr>
          </a:p>
          <a:p>
            <a:pPr marL="285750" indent="-285750">
              <a:buFont typeface="Arial"/>
              <a:buChar char="•"/>
            </a:pPr>
            <a:r>
              <a:rPr lang="en-US"/>
              <a:t>Padding masks are created for sentences and for tokens to avoid counting PAD tokens in loss calculations.</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23268C37-DF97-4FC0-8D2B-F31E73938D49}" type="slidenum">
              <a:t>26</a:t>
            </a:fld>
            <a:endParaRPr lang="en-US"/>
          </a:p>
        </p:txBody>
      </p:sp>
    </p:spTree>
    <p:extLst>
      <p:ext uri="{BB962C8B-B14F-4D97-AF65-F5344CB8AC3E}">
        <p14:creationId xmlns:p14="http://schemas.microsoft.com/office/powerpoint/2010/main" val="3771723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7F4D9-305A-278C-1ED1-663BCC590F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B6F2DC-BB2A-93E2-A352-36C0230B24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91A9D7-FFB5-D220-5447-7CEBCB73DED7}"/>
              </a:ext>
            </a:extLst>
          </p:cNvPr>
          <p:cNvSpPr>
            <a:spLocks noGrp="1"/>
          </p:cNvSpPr>
          <p:nvPr>
            <p:ph type="body" idx="1"/>
          </p:nvPr>
        </p:nvSpPr>
        <p:spPr/>
        <p:txBody>
          <a:bodyPr/>
          <a:lstStyle/>
          <a:p>
            <a:r>
              <a:rPr lang="en-US"/>
              <a:t>1) Dataset  (where: early cells, dataset cell ~45, </a:t>
            </a:r>
            <a:r>
              <a:rPr lang="en-US" err="1"/>
              <a:t>HVAEDataset</a:t>
            </a:r>
            <a:r>
              <a:rPr lang="en-US"/>
              <a:t> class cell 28)</a:t>
            </a:r>
          </a:p>
          <a:p>
            <a:r>
              <a:rPr lang="en-US" b="1"/>
              <a:t>What dataset is used</a:t>
            </a:r>
            <a:endParaRPr lang="en-US"/>
          </a:p>
          <a:p>
            <a:pPr marL="285750" indent="-285750">
              <a:buFont typeface="Arial"/>
              <a:buChar char="•"/>
            </a:pPr>
            <a:r>
              <a:rPr lang="en-US"/>
              <a:t>The notebook loads the </a:t>
            </a:r>
            <a:r>
              <a:rPr lang="en-US" i="1"/>
              <a:t>Physics Stack Exchange</a:t>
            </a:r>
            <a:r>
              <a:rPr lang="en-US"/>
              <a:t> portion of a Hugging Face Stack Exchange dump. near the end of the notebook — cell ~45.)</a:t>
            </a:r>
            <a:endParaRPr lang="en-US">
              <a:ea typeface="Calibri"/>
              <a:cs typeface="Calibri"/>
            </a:endParaRPr>
          </a:p>
          <a:p>
            <a:pPr marL="285750" indent="-285750">
              <a:buFont typeface="Arial"/>
              <a:buChar char="•"/>
            </a:pPr>
            <a:r>
              <a:rPr lang="en-US"/>
              <a:t>The goal is to treat each post/answer/abstract as a hierarchical text object made of sentences, where each sentence is a sequence of words/tokens.</a:t>
            </a:r>
          </a:p>
          <a:p>
            <a:r>
              <a:rPr lang="en-US" b="1"/>
              <a:t>High-level steps in preprocessing</a:t>
            </a:r>
            <a:endParaRPr lang="en-US"/>
          </a:p>
          <a:p>
            <a:pPr marL="285750" indent="-285750">
              <a:buFont typeface="Arial"/>
              <a:buChar char="•"/>
            </a:pPr>
            <a:r>
              <a:rPr lang="en-US" b="1"/>
              <a:t>Raw loading</a:t>
            </a:r>
            <a:r>
              <a:rPr lang="en-US"/>
              <a:t> — The </a:t>
            </a:r>
            <a:r>
              <a:rPr lang="en-US" err="1"/>
              <a:t>HuggingFace</a:t>
            </a:r>
            <a:r>
              <a:rPr lang="en-US"/>
              <a:t> </a:t>
            </a:r>
            <a:r>
              <a:rPr lang="en-US" err="1"/>
              <a:t>load_dataset</a:t>
            </a:r>
            <a:r>
              <a:rPr lang="en-US"/>
              <a:t> provides the raw text entries. Notebook prints an example to validate the load. (cell ~45)</a:t>
            </a:r>
            <a:endParaRPr lang="en-US">
              <a:ea typeface="Calibri"/>
              <a:cs typeface="Calibri"/>
            </a:endParaRPr>
          </a:p>
          <a:p>
            <a:pPr marL="285750" indent="-285750">
              <a:buFont typeface="Arial"/>
              <a:buChar char="•"/>
            </a:pPr>
            <a:r>
              <a:rPr lang="en-US" b="1"/>
              <a:t>Sentence segmentation</a:t>
            </a:r>
            <a:r>
              <a:rPr lang="en-US"/>
              <a:t> — Each document is split into sentences using an NLTK-style sentence tokenizer. Sentences are joined with a special &lt;EOS&gt; token so later steps can split into sentences easily. This produces a field like </a:t>
            </a:r>
            <a:r>
              <a:rPr lang="en-US" err="1"/>
              <a:t>answer_clean_preprocessed</a:t>
            </a:r>
            <a:r>
              <a:rPr lang="en-US"/>
              <a:t>.</a:t>
            </a:r>
            <a:endParaRPr lang="en-US">
              <a:ea typeface="Calibri"/>
              <a:cs typeface="Calibri"/>
            </a:endParaRPr>
          </a:p>
          <a:p>
            <a:pPr marL="285750" lvl="1" indent="-285750">
              <a:buFont typeface="Arial"/>
              <a:buChar char="•"/>
            </a:pPr>
            <a:r>
              <a:rPr lang="en-US"/>
              <a:t>Why: HVAE is hierarchical — it needs sentence boundaries explicitly so the model can build word-level encodings inside sentence-level encodings.</a:t>
            </a:r>
            <a:endParaRPr lang="en-US">
              <a:ea typeface="Calibri"/>
              <a:cs typeface="Calibri"/>
            </a:endParaRPr>
          </a:p>
          <a:p>
            <a:pPr marL="285750" indent="-285750">
              <a:buFont typeface="Arial"/>
              <a:buChar char="•"/>
            </a:pPr>
            <a:r>
              <a:rPr lang="en-US" b="1"/>
              <a:t>Filtering by length</a:t>
            </a:r>
            <a:r>
              <a:rPr lang="en-US"/>
              <a:t> — The notebook filters documents to keep abstracts whose number of sentences fall within configured bounds (e.g. between 5 and 11 sentences in an example cell). This keeps the batch shapes stable and avoids very long examples.</a:t>
            </a:r>
            <a:endParaRPr lang="en-US">
              <a:ea typeface="Calibri"/>
              <a:cs typeface="Calibri"/>
            </a:endParaRPr>
          </a:p>
          <a:p>
            <a:pPr marL="285750" lvl="1" indent="-285750">
              <a:buFont typeface="Arial"/>
              <a:buChar char="•"/>
            </a:pPr>
            <a:r>
              <a:rPr lang="en-US"/>
              <a:t>Typical parameters used: </a:t>
            </a:r>
            <a:r>
              <a:rPr lang="en-US" err="1"/>
              <a:t>max_sentences</a:t>
            </a:r>
            <a:r>
              <a:rPr lang="en-US"/>
              <a:t> = 11, </a:t>
            </a:r>
            <a:r>
              <a:rPr lang="en-US" err="1"/>
              <a:t>max_words</a:t>
            </a:r>
            <a:r>
              <a:rPr lang="en-US"/>
              <a:t> = 30 (see </a:t>
            </a:r>
            <a:r>
              <a:rPr lang="en-US" err="1"/>
              <a:t>hyperParams</a:t>
            </a:r>
            <a:r>
              <a:rPr lang="en-US"/>
              <a:t>).</a:t>
            </a:r>
            <a:endParaRPr lang="en-US">
              <a:ea typeface="Calibri"/>
              <a:cs typeface="Calibri"/>
            </a:endParaRPr>
          </a:p>
          <a:p>
            <a:pPr marL="285750" indent="-285750">
              <a:buFont typeface="Arial"/>
              <a:buChar char="•"/>
            </a:pPr>
            <a:r>
              <a:rPr lang="en-US" b="1"/>
              <a:t>Tokenization</a:t>
            </a:r>
            <a:r>
              <a:rPr lang="en-US"/>
              <a:t> — Uses a GPT-2 tokenizer (or a GPT-2-like tokenizer) and possibly extends its vocabulary (the code updates </a:t>
            </a:r>
            <a:r>
              <a:rPr lang="en-US" err="1"/>
              <a:t>vocab_size</a:t>
            </a:r>
            <a:r>
              <a:rPr lang="en-US"/>
              <a:t>, </a:t>
            </a:r>
            <a:r>
              <a:rPr lang="en-US" err="1"/>
              <a:t>pad_index</a:t>
            </a:r>
            <a:r>
              <a:rPr lang="en-US"/>
              <a:t>, </a:t>
            </a:r>
            <a:r>
              <a:rPr lang="en-US" err="1"/>
              <a:t>mask_token_id</a:t>
            </a:r>
            <a:r>
              <a:rPr lang="en-US"/>
              <a:t> after adapting the tokenizer).</a:t>
            </a:r>
            <a:endParaRPr lang="en-US">
              <a:ea typeface="Calibri"/>
              <a:cs typeface="Calibri"/>
            </a:endParaRPr>
          </a:p>
          <a:p>
            <a:pPr marL="285750" lvl="1" indent="-285750">
              <a:buFont typeface="Arial"/>
              <a:buChar char="•"/>
            </a:pPr>
            <a:r>
              <a:rPr lang="en-US"/>
              <a:t>Documents are converted into the hierarchical token structure: a list (sentences) of lists (word/token ids), padded/truncated to (</a:t>
            </a:r>
            <a:r>
              <a:rPr lang="en-US" err="1"/>
              <a:t>max_sentences</a:t>
            </a:r>
            <a:r>
              <a:rPr lang="en-US"/>
              <a:t>, </a:t>
            </a:r>
            <a:r>
              <a:rPr lang="en-US" err="1"/>
              <a:t>max_words</a:t>
            </a:r>
            <a:r>
              <a:rPr lang="en-US"/>
              <a:t>) per example.</a:t>
            </a:r>
            <a:endParaRPr lang="en-US">
              <a:ea typeface="Calibri"/>
              <a:cs typeface="Calibri"/>
            </a:endParaRPr>
          </a:p>
          <a:p>
            <a:pPr marL="285750" lvl="1" indent="-285750">
              <a:buFont typeface="Arial"/>
              <a:buChar char="•"/>
            </a:pPr>
            <a:r>
              <a:rPr lang="en-US"/>
              <a:t>The tokenizer PAD / EOS / MASK token ids are stored in </a:t>
            </a:r>
            <a:r>
              <a:rPr lang="en-US" err="1"/>
              <a:t>hyperParams</a:t>
            </a:r>
            <a:r>
              <a:rPr lang="en-US"/>
              <a:t> for use across the model/loss.</a:t>
            </a:r>
            <a:endParaRPr lang="en-US">
              <a:ea typeface="Calibri"/>
              <a:cs typeface="Calibri"/>
            </a:endParaRPr>
          </a:p>
          <a:p>
            <a:pPr marL="285750" indent="-285750">
              <a:buFont typeface="Arial"/>
              <a:buChar char="•"/>
            </a:pPr>
            <a:r>
              <a:rPr lang="en-US" b="1"/>
              <a:t>Dataset class and </a:t>
            </a:r>
            <a:r>
              <a:rPr lang="en-US" b="1" err="1"/>
              <a:t>DataLoader</a:t>
            </a:r>
            <a:r>
              <a:rPr lang="en-US"/>
              <a:t> — </a:t>
            </a:r>
            <a:r>
              <a:rPr lang="en-US" err="1"/>
              <a:t>HVAEDataset</a:t>
            </a:r>
            <a:r>
              <a:rPr lang="en-US"/>
              <a:t> (cell ~28) yields batched examples already arranged as sentence lists and masks. A </a:t>
            </a:r>
            <a:r>
              <a:rPr lang="en-US" err="1"/>
              <a:t>PyTorch</a:t>
            </a:r>
            <a:r>
              <a:rPr lang="en-US"/>
              <a:t> </a:t>
            </a:r>
            <a:r>
              <a:rPr lang="en-US" err="1"/>
              <a:t>DataLoader</a:t>
            </a:r>
            <a:r>
              <a:rPr lang="en-US"/>
              <a:t> is created with chosen batch size.</a:t>
            </a:r>
            <a:endParaRPr lang="en-US">
              <a:ea typeface="Calibri"/>
              <a:cs typeface="Calibri"/>
            </a:endParaRPr>
          </a:p>
          <a:p>
            <a:r>
              <a:rPr lang="en-US" b="1"/>
              <a:t>Important preprocessing details to highlight in a presentation</a:t>
            </a:r>
            <a:endParaRPr lang="en-US"/>
          </a:p>
          <a:p>
            <a:pPr marL="285750" indent="-285750">
              <a:buFont typeface="Arial"/>
              <a:buChar char="•"/>
            </a:pPr>
            <a:r>
              <a:rPr lang="en-US"/>
              <a:t>Sentence-level structure is preserved explicitly (not flattened): this is crucial for hierarchical modeling.</a:t>
            </a:r>
            <a:endParaRPr lang="en-US">
              <a:ea typeface="Calibri"/>
              <a:cs typeface="Calibri"/>
            </a:endParaRPr>
          </a:p>
          <a:p>
            <a:pPr marL="285750" indent="-285750">
              <a:buFont typeface="Arial"/>
              <a:buChar char="•"/>
            </a:pPr>
            <a:r>
              <a:rPr lang="en-US"/>
              <a:t>Word-dropout and mask tokens are applied in the data pipeline or inside the model during training (the notebook uses a </a:t>
            </a:r>
            <a:r>
              <a:rPr lang="en-US" err="1"/>
              <a:t>word_dropout_rate</a:t>
            </a:r>
            <a:r>
              <a:rPr lang="en-US"/>
              <a:t> </a:t>
            </a:r>
            <a:r>
              <a:rPr lang="en-US" err="1"/>
              <a:t>hyperparam</a:t>
            </a:r>
            <a:r>
              <a:rPr lang="en-US"/>
              <a:t> to randomly mask some words to force the latent to capture semantics).</a:t>
            </a:r>
            <a:endParaRPr lang="en-US">
              <a:ea typeface="Calibri"/>
              <a:cs typeface="Calibri"/>
            </a:endParaRPr>
          </a:p>
          <a:p>
            <a:pPr marL="285750" indent="-285750">
              <a:buFont typeface="Arial"/>
              <a:buChar char="•"/>
            </a:pPr>
            <a:r>
              <a:rPr lang="en-US"/>
              <a:t>Padding masks are created for sentences and for tokens to avoid counting PAD tokens in loss calculations.</a:t>
            </a:r>
            <a:endParaRPr lang="en-US">
              <a:ea typeface="Calibri"/>
              <a:cs typeface="Calibri"/>
            </a:endParaRPr>
          </a:p>
          <a:p>
            <a:endParaRPr lang="en-US">
              <a:ea typeface="Calibri"/>
              <a:cs typeface="Calibri"/>
            </a:endParaRPr>
          </a:p>
        </p:txBody>
      </p:sp>
      <p:sp>
        <p:nvSpPr>
          <p:cNvPr id="4" name="Slide Number Placeholder 3">
            <a:extLst>
              <a:ext uri="{FF2B5EF4-FFF2-40B4-BE49-F238E27FC236}">
                <a16:creationId xmlns:a16="http://schemas.microsoft.com/office/drawing/2014/main" id="{39D240D4-7473-EF0E-A783-EB5CAB0FC9D9}"/>
              </a:ext>
            </a:extLst>
          </p:cNvPr>
          <p:cNvSpPr>
            <a:spLocks noGrp="1"/>
          </p:cNvSpPr>
          <p:nvPr>
            <p:ph type="sldNum" sz="quarter" idx="5"/>
          </p:nvPr>
        </p:nvSpPr>
        <p:spPr/>
        <p:txBody>
          <a:bodyPr/>
          <a:lstStyle/>
          <a:p>
            <a:fld id="{23268C37-DF97-4FC0-8D2B-F31E73938D49}" type="slidenum">
              <a:t>27</a:t>
            </a:fld>
            <a:endParaRPr lang="en-US"/>
          </a:p>
        </p:txBody>
      </p:sp>
    </p:spTree>
    <p:extLst>
      <p:ext uri="{BB962C8B-B14F-4D97-AF65-F5344CB8AC3E}">
        <p14:creationId xmlns:p14="http://schemas.microsoft.com/office/powerpoint/2010/main" val="751354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AE52B-3239-569C-DB13-4A4DC3216E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7F80A8-D64C-8A08-0BE4-07D6751876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3E549E-3333-4EF5-ECB7-F69CD5CA9E37}"/>
              </a:ext>
            </a:extLst>
          </p:cNvPr>
          <p:cNvSpPr>
            <a:spLocks noGrp="1"/>
          </p:cNvSpPr>
          <p:nvPr>
            <p:ph type="body" idx="1"/>
          </p:nvPr>
        </p:nvSpPr>
        <p:spPr/>
        <p:txBody>
          <a:bodyPr/>
          <a:lstStyle/>
          <a:p>
            <a:r>
              <a:rPr lang="en-US" i="1"/>
              <a:t>Hierarchical VAE</a:t>
            </a:r>
            <a:r>
              <a:rPr lang="en-US"/>
              <a:t> (HVAE) adapted with transformer components and an “energy-based transformer” design flavor.</a:t>
            </a:r>
          </a:p>
          <a:p>
            <a:r>
              <a:rPr lang="en-US" b="1"/>
              <a:t>Why these choices matter (presentable bullets)</a:t>
            </a:r>
            <a:endParaRPr lang="en-US"/>
          </a:p>
          <a:p>
            <a:pPr marL="171450" indent="-171450">
              <a:buFont typeface="Arial"/>
              <a:buChar char="•"/>
            </a:pPr>
            <a:r>
              <a:rPr lang="en-US" b="1"/>
              <a:t>Hierarchical structure</a:t>
            </a:r>
            <a:r>
              <a:rPr lang="en-US"/>
              <a:t> lets the model learn sentence-level planning (via </a:t>
            </a:r>
            <a:r>
              <a:rPr lang="en-US" err="1"/>
              <a:t>z_i</a:t>
            </a:r>
            <a:r>
              <a:rPr lang="en-US"/>
              <a:t>) and document-level style/intent (via </a:t>
            </a:r>
            <a:r>
              <a:rPr lang="en-US" err="1"/>
              <a:t>z_t</a:t>
            </a:r>
            <a:r>
              <a:rPr lang="en-US"/>
              <a:t>). This helps for coherent multi-sentence generation.</a:t>
            </a:r>
          </a:p>
          <a:p>
            <a:pPr marL="171450" indent="-171450">
              <a:buFont typeface="Arial"/>
              <a:buChar char="•"/>
            </a:pPr>
            <a:r>
              <a:rPr lang="en-US" b="1"/>
              <a:t>Conditional prior</a:t>
            </a:r>
            <a:r>
              <a:rPr lang="en-US"/>
              <a:t> p(zi∣zt,zi−1)p(</a:t>
            </a:r>
            <a:r>
              <a:rPr lang="en-US" err="1"/>
              <a:t>z_i</a:t>
            </a:r>
            <a:r>
              <a:rPr lang="en-US"/>
              <a:t> | </a:t>
            </a:r>
            <a:r>
              <a:rPr lang="en-US" err="1"/>
              <a:t>z_t</a:t>
            </a:r>
            <a:r>
              <a:rPr lang="en-US"/>
              <a:t>, z_{i-1})p(zi ∣</a:t>
            </a:r>
            <a:r>
              <a:rPr lang="en-US" err="1"/>
              <a:t>zt</a:t>
            </a:r>
            <a:r>
              <a:rPr lang="en-US"/>
              <a:t> ,zi−1 ) enforces temporal dependency between consecutive sentence </a:t>
            </a:r>
            <a:r>
              <a:rPr lang="en-US" err="1"/>
              <a:t>latents</a:t>
            </a:r>
            <a:r>
              <a:rPr lang="en-US"/>
              <a:t> (helps continuity across sentences).</a:t>
            </a:r>
          </a:p>
          <a:p>
            <a:pPr marL="171450" indent="-171450">
              <a:buFont typeface="Arial"/>
              <a:buChar char="•"/>
            </a:pPr>
            <a:r>
              <a:rPr lang="en-US" b="1"/>
              <a:t>Latent size</a:t>
            </a:r>
            <a:r>
              <a:rPr lang="en-US"/>
              <a:t> balances expressivity vs. posterior collapse (too large → decoder ignores </a:t>
            </a:r>
            <a:r>
              <a:rPr lang="en-US" err="1"/>
              <a:t>latents</a:t>
            </a:r>
            <a:r>
              <a:rPr lang="en-US"/>
              <a:t>; too small → not enough capacity).</a:t>
            </a:r>
          </a:p>
          <a:p>
            <a:endParaRPr lang="en-US">
              <a:ea typeface="Calibri"/>
              <a:cs typeface="Calibri"/>
            </a:endParaRPr>
          </a:p>
        </p:txBody>
      </p:sp>
      <p:sp>
        <p:nvSpPr>
          <p:cNvPr id="4" name="Slide Number Placeholder 3">
            <a:extLst>
              <a:ext uri="{FF2B5EF4-FFF2-40B4-BE49-F238E27FC236}">
                <a16:creationId xmlns:a16="http://schemas.microsoft.com/office/drawing/2014/main" id="{103E91F5-1292-B141-7250-CCDCE6FE4308}"/>
              </a:ext>
            </a:extLst>
          </p:cNvPr>
          <p:cNvSpPr>
            <a:spLocks noGrp="1"/>
          </p:cNvSpPr>
          <p:nvPr>
            <p:ph type="sldNum" sz="quarter" idx="5"/>
          </p:nvPr>
        </p:nvSpPr>
        <p:spPr/>
        <p:txBody>
          <a:bodyPr/>
          <a:lstStyle/>
          <a:p>
            <a:fld id="{23268C37-DF97-4FC0-8D2B-F31E73938D49}" type="slidenum">
              <a:t>28</a:t>
            </a:fld>
            <a:endParaRPr lang="en-US"/>
          </a:p>
        </p:txBody>
      </p:sp>
    </p:spTree>
    <p:extLst>
      <p:ext uri="{BB962C8B-B14F-4D97-AF65-F5344CB8AC3E}">
        <p14:creationId xmlns:p14="http://schemas.microsoft.com/office/powerpoint/2010/main" val="1366989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152F6-9FF8-DA47-D24B-F646392EC3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A4FA42-15DC-74C6-C22A-67D266A509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4DBE0A-AA9C-E4B7-703A-D41ED981A691}"/>
              </a:ext>
            </a:extLst>
          </p:cNvPr>
          <p:cNvSpPr>
            <a:spLocks noGrp="1"/>
          </p:cNvSpPr>
          <p:nvPr>
            <p:ph type="body" idx="1"/>
          </p:nvPr>
        </p:nvSpPr>
        <p:spPr/>
        <p:txBody>
          <a:bodyPr/>
          <a:lstStyle/>
          <a:p>
            <a:pPr marL="171450" indent="-171450">
              <a:buFont typeface="Arial"/>
              <a:buChar char="•"/>
            </a:pPr>
            <a:r>
              <a:rPr lang="en-US" b="1"/>
              <a:t>Word-level Transformer encoder</a:t>
            </a:r>
            <a:endParaRPr lang="en-US"/>
          </a:p>
          <a:p>
            <a:pPr marL="171450" indent="-171450">
              <a:buFont typeface="Arial"/>
              <a:buChar char="•"/>
            </a:pPr>
            <a:r>
              <a:rPr lang="en-US"/>
              <a:t>A standard </a:t>
            </a:r>
            <a:r>
              <a:rPr lang="en-US" err="1"/>
              <a:t>nn.TransformerEncoder</a:t>
            </a:r>
            <a:r>
              <a:rPr lang="en-US"/>
              <a:t> layer (pre-</a:t>
            </a:r>
            <a:r>
              <a:rPr lang="en-US" err="1"/>
              <a:t>layernorm</a:t>
            </a:r>
            <a:r>
              <a:rPr lang="en-US"/>
              <a:t>) used to convert each sentence (sequence of word token embeddings) into a single sentence vector.</a:t>
            </a:r>
          </a:p>
          <a:p>
            <a:pPr marL="171450" indent="-171450">
              <a:buFont typeface="Arial"/>
              <a:buChar char="•"/>
            </a:pPr>
            <a:r>
              <a:rPr lang="en-US"/>
              <a:t>Config from </a:t>
            </a:r>
            <a:r>
              <a:rPr lang="en-US" err="1"/>
              <a:t>hyperParams</a:t>
            </a:r>
            <a:r>
              <a:rPr lang="en-US"/>
              <a:t>:</a:t>
            </a:r>
          </a:p>
          <a:p>
            <a:pPr marL="628650" lvl="1" indent="-171450">
              <a:buFont typeface="Arial"/>
              <a:buChar char="•"/>
            </a:pPr>
            <a:r>
              <a:rPr lang="en-US" err="1"/>
              <a:t>d_model</a:t>
            </a:r>
            <a:r>
              <a:rPr lang="en-US"/>
              <a:t> (model hidden size) — e.g., 768 (GPT-2 size).</a:t>
            </a:r>
          </a:p>
          <a:p>
            <a:pPr marL="628650" lvl="1" indent="-171450">
              <a:buFont typeface="Arial"/>
              <a:buChar char="•"/>
            </a:pPr>
            <a:r>
              <a:rPr lang="en-US" err="1"/>
              <a:t>n_layers</a:t>
            </a:r>
            <a:r>
              <a:rPr lang="en-US"/>
              <a:t>, </a:t>
            </a:r>
            <a:r>
              <a:rPr lang="en-US" err="1"/>
              <a:t>n_heads</a:t>
            </a:r>
            <a:r>
              <a:rPr lang="en-US"/>
              <a:t> (encoder depth &amp; heads) — e.g., </a:t>
            </a:r>
            <a:r>
              <a:rPr lang="en-US" err="1"/>
              <a:t>encoder_layers</a:t>
            </a:r>
            <a:r>
              <a:rPr lang="en-US"/>
              <a:t>=2, </a:t>
            </a:r>
            <a:r>
              <a:rPr lang="en-US" err="1"/>
              <a:t>encoder_heads</a:t>
            </a:r>
            <a:r>
              <a:rPr lang="en-US"/>
              <a:t>=8.</a:t>
            </a:r>
            <a:endParaRPr lang="en-US">
              <a:ea typeface="Calibri"/>
              <a:cs typeface="Calibri"/>
            </a:endParaRPr>
          </a:p>
          <a:p>
            <a:pPr marL="628650" lvl="1" indent="-171450">
              <a:buFont typeface="Arial"/>
              <a:buChar char="•"/>
            </a:pPr>
            <a:r>
              <a:rPr lang="en-US"/>
              <a:t>Activation changed to GELU and </a:t>
            </a:r>
            <a:r>
              <a:rPr lang="en-US" err="1"/>
              <a:t>norm_first</a:t>
            </a:r>
            <a:r>
              <a:rPr lang="en-US"/>
              <a:t>=True (Pre-LN) for stability.</a:t>
            </a:r>
            <a:endParaRPr lang="en-US">
              <a:ea typeface="Calibri"/>
              <a:cs typeface="Calibri"/>
            </a:endParaRPr>
          </a:p>
          <a:p>
            <a:pPr marL="628650" lvl="1" indent="-171450">
              <a:buFont typeface="Arial"/>
              <a:buChar char="•"/>
            </a:pPr>
            <a:r>
              <a:rPr lang="en-US" b="1"/>
              <a:t>Sentence-level Transformer encoder</a:t>
            </a:r>
            <a:endParaRPr lang="en-US"/>
          </a:p>
          <a:p>
            <a:pPr marL="171450" indent="-171450">
              <a:buFont typeface="Arial"/>
              <a:buChar char="•"/>
            </a:pPr>
            <a:r>
              <a:rPr lang="en-US"/>
              <a:t>A separate transformer stack that takes the sentence vectors as tokens and produces context-aware sentence representations.</a:t>
            </a:r>
            <a:endParaRPr lang="en-US">
              <a:ea typeface="Calibri"/>
              <a:cs typeface="Calibri"/>
            </a:endParaRPr>
          </a:p>
          <a:p>
            <a:pPr marL="171450" indent="-171450">
              <a:buFont typeface="Arial"/>
              <a:buChar char="•"/>
            </a:pPr>
            <a:r>
              <a:rPr lang="en-US" b="1"/>
              <a:t>Inference network (encoder → posterior)</a:t>
            </a:r>
            <a:endParaRPr lang="en-US"/>
          </a:p>
          <a:p>
            <a:pPr marL="171450" indent="-171450">
              <a:buFont typeface="Arial"/>
              <a:buChar char="•"/>
            </a:pPr>
            <a:r>
              <a:rPr lang="en-US"/>
              <a:t>MLPs (named </a:t>
            </a:r>
            <a:r>
              <a:rPr lang="en-US" err="1"/>
              <a:t>MLPNetwork</a:t>
            </a:r>
            <a:r>
              <a:rPr lang="en-US"/>
              <a:t> etc.) that take the sentence-level representations and output posterior parameters (mean mu and variance sigma^2) for each local latent </a:t>
            </a:r>
            <a:r>
              <a:rPr lang="en-US" err="1"/>
              <a:t>ziz_izi</a:t>
            </a:r>
            <a:r>
              <a:rPr lang="en-US"/>
              <a:t>  and for the global latent </a:t>
            </a:r>
            <a:r>
              <a:rPr lang="en-US" err="1"/>
              <a:t>ztz_tzt</a:t>
            </a:r>
            <a:r>
              <a:rPr lang="en-US"/>
              <a:t> .</a:t>
            </a:r>
            <a:endParaRPr lang="en-US">
              <a:ea typeface="Calibri"/>
              <a:cs typeface="Calibri"/>
            </a:endParaRPr>
          </a:p>
          <a:p>
            <a:pPr marL="171450" indent="-171450">
              <a:buFont typeface="Arial"/>
              <a:buChar char="•"/>
            </a:pPr>
            <a:r>
              <a:rPr lang="en-US"/>
              <a:t>There is also a specialized MLP </a:t>
            </a:r>
            <a:r>
              <a:rPr lang="en-US" err="1"/>
              <a:t>MLPNetworkForPrior</a:t>
            </a:r>
            <a:r>
              <a:rPr lang="en-US"/>
              <a:t> that estimates the </a:t>
            </a:r>
            <a:r>
              <a:rPr lang="en-US" i="1"/>
              <a:t>conditional prior</a:t>
            </a:r>
            <a:r>
              <a:rPr lang="en-US"/>
              <a:t> p(zi∣zt,zi−1)p(</a:t>
            </a:r>
            <a:r>
              <a:rPr lang="en-US" err="1"/>
              <a:t>z_i</a:t>
            </a:r>
            <a:r>
              <a:rPr lang="en-US"/>
              <a:t> | </a:t>
            </a:r>
            <a:r>
              <a:rPr lang="en-US" err="1"/>
              <a:t>z_t</a:t>
            </a:r>
            <a:r>
              <a:rPr lang="en-US"/>
              <a:t>, z_{i-1})p(zi ∣</a:t>
            </a:r>
            <a:r>
              <a:rPr lang="en-US" err="1"/>
              <a:t>zt</a:t>
            </a:r>
            <a:r>
              <a:rPr lang="en-US"/>
              <a:t> ,zi−1 ) (i.e., the mean and variance of the prior of a local latent conditioned on the global latent and previous local latent).</a:t>
            </a:r>
            <a:endParaRPr lang="en-US">
              <a:ea typeface="Calibri"/>
              <a:cs typeface="Calibri"/>
            </a:endParaRPr>
          </a:p>
          <a:p>
            <a:pPr marL="171450" indent="-171450">
              <a:buFont typeface="Arial"/>
              <a:buChar char="•"/>
            </a:pPr>
            <a:r>
              <a:rPr lang="en-US"/>
              <a:t>Reparameterization trick </a:t>
            </a:r>
            <a:r>
              <a:rPr lang="en-US" err="1"/>
              <a:t>reparameterize</a:t>
            </a:r>
            <a:r>
              <a:rPr lang="en-US"/>
              <a:t>(mu, sigma2) is used to sample z during training: z=</a:t>
            </a:r>
            <a:r>
              <a:rPr lang="en-US" err="1"/>
              <a:t>μ+σ</a:t>
            </a:r>
            <a:r>
              <a:rPr lang="en-US"/>
              <a:t>⊙ϵz = \mu + \sigma \</a:t>
            </a:r>
            <a:r>
              <a:rPr lang="en-US" err="1"/>
              <a:t>odot</a:t>
            </a:r>
            <a:r>
              <a:rPr lang="en-US"/>
              <a:t> \</a:t>
            </a:r>
            <a:r>
              <a:rPr lang="en-US" err="1"/>
              <a:t>epsilonz</a:t>
            </a:r>
            <a:r>
              <a:rPr lang="en-US"/>
              <a:t>=</a:t>
            </a:r>
            <a:r>
              <a:rPr lang="en-US" err="1"/>
              <a:t>μ+σ</a:t>
            </a:r>
            <a:r>
              <a:rPr lang="en-US"/>
              <a:t>⊙ϵ.</a:t>
            </a:r>
            <a:endParaRPr lang="en-US">
              <a:ea typeface="Calibri"/>
              <a:cs typeface="Calibri"/>
            </a:endParaRPr>
          </a:p>
          <a:p>
            <a:pPr marL="171450" indent="-171450">
              <a:buFont typeface="Arial"/>
              <a:buChar char="•"/>
            </a:pPr>
            <a:r>
              <a:rPr lang="en-US" b="1"/>
              <a:t>Generative network (decoder)</a:t>
            </a:r>
            <a:endParaRPr lang="en-US"/>
          </a:p>
          <a:p>
            <a:pPr marL="171450" indent="-171450">
              <a:buFont typeface="Arial"/>
              <a:buChar char="•"/>
            </a:pPr>
            <a:r>
              <a:rPr lang="en-US"/>
              <a:t>The decoder is autoregressive per sentence and uses either a transformer decoder or a GRU-based sentence-level generator (the notebook uses a sentence decoder with GRU for high-level planning and a transformer word-level decoder to generate tokens inside a sentence).</a:t>
            </a:r>
            <a:endParaRPr lang="en-US">
              <a:ea typeface="Calibri"/>
              <a:cs typeface="Calibri"/>
            </a:endParaRPr>
          </a:p>
          <a:p>
            <a:pPr marL="171450" indent="-171450">
              <a:buFont typeface="Arial"/>
              <a:buChar char="•"/>
            </a:pPr>
            <a:r>
              <a:rPr lang="en-US"/>
              <a:t>Generation logic: for each sentence </a:t>
            </a:r>
            <a:r>
              <a:rPr lang="en-US" err="1"/>
              <a:t>i</a:t>
            </a:r>
            <a:r>
              <a:rPr lang="en-US"/>
              <a:t>, the decoder conditions on </a:t>
            </a:r>
            <a:r>
              <a:rPr lang="en-US" err="1"/>
              <a:t>z_t</a:t>
            </a:r>
            <a:r>
              <a:rPr lang="en-US"/>
              <a:t> and </a:t>
            </a:r>
            <a:r>
              <a:rPr lang="en-US" err="1"/>
              <a:t>z_i</a:t>
            </a:r>
            <a:r>
              <a:rPr lang="en-US"/>
              <a:t> (local) and optionally on previous sentences' tokens. Sentences are generated token-by-token until </a:t>
            </a:r>
            <a:r>
              <a:rPr lang="en-US" err="1"/>
              <a:t>eos</a:t>
            </a:r>
            <a:r>
              <a:rPr lang="en-US"/>
              <a:t> or </a:t>
            </a:r>
            <a:r>
              <a:rPr lang="en-US" err="1"/>
              <a:t>max_words</a:t>
            </a:r>
            <a:r>
              <a:rPr lang="en-US"/>
              <a:t>.</a:t>
            </a:r>
            <a:endParaRPr lang="en-US">
              <a:ea typeface="Calibri"/>
              <a:cs typeface="Calibri"/>
            </a:endParaRPr>
          </a:p>
          <a:p>
            <a:endParaRPr lang="en-US">
              <a:ea typeface="Calibri"/>
              <a:cs typeface="Calibri"/>
            </a:endParaRPr>
          </a:p>
        </p:txBody>
      </p:sp>
      <p:sp>
        <p:nvSpPr>
          <p:cNvPr id="4" name="Slide Number Placeholder 3">
            <a:extLst>
              <a:ext uri="{FF2B5EF4-FFF2-40B4-BE49-F238E27FC236}">
                <a16:creationId xmlns:a16="http://schemas.microsoft.com/office/drawing/2014/main" id="{F52B6664-05B0-2EEE-0EE1-311B3FC73EC4}"/>
              </a:ext>
            </a:extLst>
          </p:cNvPr>
          <p:cNvSpPr>
            <a:spLocks noGrp="1"/>
          </p:cNvSpPr>
          <p:nvPr>
            <p:ph type="sldNum" sz="quarter" idx="5"/>
          </p:nvPr>
        </p:nvSpPr>
        <p:spPr/>
        <p:txBody>
          <a:bodyPr/>
          <a:lstStyle/>
          <a:p>
            <a:fld id="{23268C37-DF97-4FC0-8D2B-F31E73938D49}" type="slidenum">
              <a:t>29</a:t>
            </a:fld>
            <a:endParaRPr lang="en-US"/>
          </a:p>
        </p:txBody>
      </p:sp>
    </p:spTree>
    <p:extLst>
      <p:ext uri="{BB962C8B-B14F-4D97-AF65-F5344CB8AC3E}">
        <p14:creationId xmlns:p14="http://schemas.microsoft.com/office/powerpoint/2010/main" val="19493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7" name="Picture 6" descr="A statue of a person riding a horse&#10;&#10;Description automatically generated with medium confidence">
            <a:extLst>
              <a:ext uri="{FF2B5EF4-FFF2-40B4-BE49-F238E27FC236}">
                <a16:creationId xmlns:a16="http://schemas.microsoft.com/office/drawing/2014/main" id="{5DDDB80B-17FF-14EE-7F02-306E3A735FA0}"/>
              </a:ext>
            </a:extLst>
          </p:cNvPr>
          <p:cNvPicPr>
            <a:picLocks noChangeAspect="1"/>
          </p:cNvPicPr>
          <p:nvPr userDrawn="1"/>
        </p:nvPicPr>
        <p:blipFill rotWithShape="1">
          <a:blip r:embed="rId2"/>
          <a:srcRect l="16253"/>
          <a:stretch/>
        </p:blipFill>
        <p:spPr>
          <a:xfrm>
            <a:off x="2" y="0"/>
            <a:ext cx="863634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userDrawn="1"/>
        </p:nvPicPr>
        <p:blipFill>
          <a:blip r:embed="rId3"/>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a:t>Date</a:t>
            </a:r>
          </a:p>
        </p:txBody>
      </p:sp>
    </p:spTree>
    <p:extLst>
      <p:ext uri="{BB962C8B-B14F-4D97-AF65-F5344CB8AC3E}">
        <p14:creationId xmlns:p14="http://schemas.microsoft.com/office/powerpoint/2010/main" val="28151970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6359" y="365127"/>
            <a:ext cx="10709031" cy="734621"/>
          </a:xfrm>
        </p:spPr>
        <p:txBody>
          <a:bodyPr/>
          <a:lstStyle/>
          <a:p>
            <a:r>
              <a:rPr lang="en-US"/>
              <a:t>CLICK TO EDIT TITLE</a:t>
            </a:r>
          </a:p>
        </p:txBody>
      </p:sp>
      <p:sp>
        <p:nvSpPr>
          <p:cNvPr id="4" name="Text Placeholder 3">
            <a:extLst>
              <a:ext uri="{FF2B5EF4-FFF2-40B4-BE49-F238E27FC236}">
                <a16:creationId xmlns:a16="http://schemas.microsoft.com/office/drawing/2014/main" id="{B7F9FF48-9E75-6C88-7706-B4D4B29E8027}"/>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a:t>Make sure to use brand colors when creating tables and graphs. If graphs are placed from an outside source, please reformat to use the Stevens Theme Colors set in this template.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a:xfrm>
            <a:off x="644771" y="2202874"/>
            <a:ext cx="10709031" cy="3879273"/>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34387862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7BEC07CF-DE1C-5A16-AFE3-58045ECDE00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4249881" y="2504921"/>
            <a:ext cx="7280733" cy="2061531"/>
          </a:xfrm>
        </p:spPr>
        <p:txBody>
          <a:bodyPr anchor="b">
            <a:normAutofit/>
          </a:bodyPr>
          <a:lstStyle>
            <a:lvl1pPr algn="r">
              <a:defRPr sz="5400" b="0" i="0">
                <a:solidFill>
                  <a:schemeClr val="bg1"/>
                </a:solidFill>
                <a:latin typeface="Saira Condensed Condensed Light" pitchFamily="2" charset="77"/>
              </a:defRPr>
            </a:lvl1pPr>
          </a:lstStyle>
          <a:p>
            <a:r>
              <a:rPr lang="en-US"/>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4488873" y="4591369"/>
            <a:ext cx="7041742"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subtitle</a:t>
            </a:r>
          </a:p>
        </p:txBody>
      </p:sp>
      <p:sp>
        <p:nvSpPr>
          <p:cNvPr id="17" name="Text Placeholder 16">
            <a:extLst>
              <a:ext uri="{FF2B5EF4-FFF2-40B4-BE49-F238E27FC236}">
                <a16:creationId xmlns:a16="http://schemas.microsoft.com/office/drawing/2014/main" id="{E6F838CB-CD72-2334-C381-9BF56F85A624}"/>
              </a:ext>
            </a:extLst>
          </p:cNvPr>
          <p:cNvSpPr>
            <a:spLocks noGrp="1"/>
          </p:cNvSpPr>
          <p:nvPr>
            <p:ph type="body" sz="quarter" idx="11" hasCustomPrompt="1"/>
          </p:nvPr>
        </p:nvSpPr>
        <p:spPr>
          <a:xfrm>
            <a:off x="4675910" y="5690085"/>
            <a:ext cx="6854708"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16209" y="6342033"/>
            <a:ext cx="1114406"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a:t>Date</a:t>
            </a:r>
          </a:p>
        </p:txBody>
      </p:sp>
    </p:spTree>
    <p:extLst>
      <p:ext uri="{BB962C8B-B14F-4D97-AF65-F5344CB8AC3E}">
        <p14:creationId xmlns:p14="http://schemas.microsoft.com/office/powerpoint/2010/main" val="1294494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6" name="Picture 5" descr="A picture containing person, crowd, event, several&#10;&#10;Description automatically generated">
            <a:extLst>
              <a:ext uri="{FF2B5EF4-FFF2-40B4-BE49-F238E27FC236}">
                <a16:creationId xmlns:a16="http://schemas.microsoft.com/office/drawing/2014/main" id="{206FAFD8-028E-613E-F668-7FDFC37E002D}"/>
              </a:ext>
            </a:extLst>
          </p:cNvPr>
          <p:cNvPicPr>
            <a:picLocks noChangeAspect="1"/>
          </p:cNvPicPr>
          <p:nvPr userDrawn="1"/>
        </p:nvPicPr>
        <p:blipFill rotWithShape="1">
          <a:blip r:embed="rId2"/>
          <a:srcRect l="28985"/>
          <a:stretch/>
        </p:blipFill>
        <p:spPr>
          <a:xfrm>
            <a:off x="2" y="0"/>
            <a:ext cx="7305260" cy="6858000"/>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E12E123F-8311-330F-DB73-3B618A779343}"/>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4B2191C-6994-71BA-A63E-85F5AF6A9776}"/>
              </a:ext>
            </a:extLst>
          </p:cNvPr>
          <p:cNvSpPr txBox="1"/>
          <p:nvPr userDrawn="1"/>
        </p:nvSpPr>
        <p:spPr>
          <a:xfrm>
            <a:off x="7284722" y="3144277"/>
            <a:ext cx="4245895" cy="923330"/>
          </a:xfrm>
          <a:prstGeom prst="rect">
            <a:avLst/>
          </a:prstGeom>
          <a:noFill/>
        </p:spPr>
        <p:txBody>
          <a:bodyPr wrap="square" rtlCol="0">
            <a:spAutoFit/>
          </a:bodyPr>
          <a:lstStyle/>
          <a:p>
            <a:pPr algn="r"/>
            <a:r>
              <a:rPr lang="en-US" sz="5400" b="0" i="0">
                <a:solidFill>
                  <a:schemeClr val="bg1"/>
                </a:solidFill>
                <a:latin typeface="Saira Condensed Condensed Light" pitchFamily="2" charset="77"/>
              </a:rPr>
              <a:t>THANK </a:t>
            </a:r>
            <a:r>
              <a:rPr lang="en-US" sz="5400" b="1" i="0">
                <a:solidFill>
                  <a:schemeClr val="bg1"/>
                </a:solidFill>
                <a:latin typeface="Saira Condensed Condensed Light" pitchFamily="2" charset="77"/>
              </a:rPr>
              <a:t>YOU</a:t>
            </a:r>
          </a:p>
        </p:txBody>
      </p:sp>
      <p:sp>
        <p:nvSpPr>
          <p:cNvPr id="9" name="TextBox 8">
            <a:extLst>
              <a:ext uri="{FF2B5EF4-FFF2-40B4-BE49-F238E27FC236}">
                <a16:creationId xmlns:a16="http://schemas.microsoft.com/office/drawing/2014/main" id="{7F2600DA-4934-A3D7-306B-06292C3154B8}"/>
              </a:ext>
            </a:extLst>
          </p:cNvPr>
          <p:cNvSpPr txBox="1"/>
          <p:nvPr userDrawn="1"/>
        </p:nvSpPr>
        <p:spPr>
          <a:xfrm>
            <a:off x="6096002" y="5170418"/>
            <a:ext cx="5434615" cy="584775"/>
          </a:xfrm>
          <a:prstGeom prst="rect">
            <a:avLst/>
          </a:prstGeom>
          <a:noFill/>
        </p:spPr>
        <p:txBody>
          <a:bodyPr wrap="square" rtlCol="0">
            <a:spAutoFit/>
          </a:bodyPr>
          <a:lstStyle/>
          <a:p>
            <a:pPr algn="r"/>
            <a:r>
              <a:rPr lang="en-US" sz="1600" b="1" kern="1200">
                <a:solidFill>
                  <a:schemeClr val="bg1"/>
                </a:solidFill>
                <a:effectLst/>
                <a:latin typeface="IBM Plex Sans" panose="020B0503050203000203" pitchFamily="34" charset="0"/>
                <a:ea typeface="+mn-ea"/>
                <a:cs typeface="+mn-cs"/>
              </a:rPr>
              <a:t>Stevens Institute of Technology</a:t>
            </a:r>
            <a:br>
              <a:rPr lang="en-US" sz="1600" b="1" kern="1200">
                <a:solidFill>
                  <a:schemeClr val="bg1"/>
                </a:solidFill>
                <a:effectLst/>
                <a:latin typeface="IBM Plex Sans" panose="020B0503050203000203" pitchFamily="34" charset="0"/>
                <a:ea typeface="+mn-ea"/>
                <a:cs typeface="+mn-cs"/>
              </a:rPr>
            </a:br>
            <a:r>
              <a:rPr lang="en-US" sz="1600" kern="1200">
                <a:solidFill>
                  <a:schemeClr val="bg1"/>
                </a:solidFill>
                <a:effectLst/>
                <a:latin typeface="IBM Plex Sans" panose="020B0503050203000203" pitchFamily="34" charset="0"/>
                <a:ea typeface="+mn-ea"/>
                <a:cs typeface="+mn-cs"/>
              </a:rPr>
              <a:t>1 Castle Point Terrace, Hoboken, NJ 07030</a:t>
            </a:r>
          </a:p>
        </p:txBody>
      </p:sp>
    </p:spTree>
    <p:extLst>
      <p:ext uri="{BB962C8B-B14F-4D97-AF65-F5344CB8AC3E}">
        <p14:creationId xmlns:p14="http://schemas.microsoft.com/office/powerpoint/2010/main" val="39421140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12/8/2025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3.xml"/><Relationship Id="rId5" Type="http://schemas.openxmlformats.org/officeDocument/2006/relationships/image" Target="../media/image10.jpeg"/><Relationship Id="rId4" Type="http://schemas.openxmlformats.org/officeDocument/2006/relationships/image" Target="../media/image9.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13.xml"/><Relationship Id="rId5" Type="http://schemas.openxmlformats.org/officeDocument/2006/relationships/image" Target="../media/image38.png"/><Relationship Id="rId4" Type="http://schemas.microsoft.com/office/2017/06/relationships/model3d" Target="../media/model3d1.glb"/></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4.png"/><Relationship Id="rId7" Type="http://schemas.openxmlformats.org/officeDocument/2006/relationships/diagramColors" Target="../diagrams/colors1.xml"/><Relationship Id="rId2" Type="http://schemas.openxmlformats.org/officeDocument/2006/relationships/image" Target="../media/image13.png"/><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FB49E-3C64-2C39-12BF-92260D4880C0}"/>
              </a:ext>
            </a:extLst>
          </p:cNvPr>
          <p:cNvSpPr>
            <a:spLocks noGrp="1"/>
          </p:cNvSpPr>
          <p:nvPr>
            <p:ph type="ctrTitle"/>
          </p:nvPr>
        </p:nvSpPr>
        <p:spPr>
          <a:xfrm>
            <a:off x="6415522" y="383916"/>
            <a:ext cx="6099931" cy="3514349"/>
          </a:xfrm>
        </p:spPr>
        <p:txBody>
          <a:bodyPr>
            <a:normAutofit/>
          </a:bodyPr>
          <a:lstStyle/>
          <a:p>
            <a:pPr algn="l"/>
            <a:r>
              <a:rPr lang="en-US" sz="3600">
                <a:latin typeface="Saira Condensed Condensed Light"/>
              </a:rPr>
              <a:t>Reasoning as </a:t>
            </a:r>
            <a:br>
              <a:rPr lang="en-US" sz="3600">
                <a:latin typeface="Saira Condensed Condensed Light"/>
              </a:rPr>
            </a:br>
            <a:r>
              <a:rPr lang="en-US" sz="3600">
                <a:latin typeface="Saira Condensed Condensed Light"/>
              </a:rPr>
              <a:t>Energy Minimization: </a:t>
            </a:r>
            <a:br>
              <a:rPr lang="en-US" sz="3600">
                <a:latin typeface="Saira Condensed Condensed Light"/>
              </a:rPr>
            </a:br>
            <a:r>
              <a:rPr lang="en-US" sz="3600">
                <a:latin typeface="Saira Condensed Condensed Light"/>
              </a:rPr>
              <a:t>An Energy Based Approach </a:t>
            </a:r>
            <a:br>
              <a:rPr lang="en-US" sz="3600">
                <a:latin typeface="Saira Condensed Condensed Light"/>
              </a:rPr>
            </a:br>
            <a:r>
              <a:rPr lang="en-US" sz="3600">
                <a:latin typeface="Saira Condensed Condensed Light"/>
              </a:rPr>
              <a:t>to Question Answering</a:t>
            </a:r>
            <a:endParaRPr lang="en-US" sz="3600"/>
          </a:p>
        </p:txBody>
      </p:sp>
      <p:sp>
        <p:nvSpPr>
          <p:cNvPr id="3" name="Subtitle 2">
            <a:extLst>
              <a:ext uri="{FF2B5EF4-FFF2-40B4-BE49-F238E27FC236}">
                <a16:creationId xmlns:a16="http://schemas.microsoft.com/office/drawing/2014/main" id="{99A3209D-C0F3-8531-50A3-451E43815926}"/>
              </a:ext>
            </a:extLst>
          </p:cNvPr>
          <p:cNvSpPr>
            <a:spLocks noGrp="1"/>
          </p:cNvSpPr>
          <p:nvPr>
            <p:ph type="subTitle" idx="1"/>
          </p:nvPr>
        </p:nvSpPr>
        <p:spPr>
          <a:xfrm>
            <a:off x="5755861" y="174620"/>
            <a:ext cx="4913915" cy="430791"/>
          </a:xfrm>
        </p:spPr>
        <p:txBody>
          <a:bodyPr vert="horz" lIns="91440" tIns="45720" rIns="91440" bIns="45720" rtlCol="0" anchor="t">
            <a:normAutofit/>
          </a:bodyPr>
          <a:lstStyle/>
          <a:p>
            <a:r>
              <a:rPr lang="en-US" b="1">
                <a:latin typeface="IBM Plex Sans"/>
              </a:rPr>
              <a:t>CS 584– Natural Language Processing  </a:t>
            </a:r>
          </a:p>
        </p:txBody>
      </p:sp>
      <p:sp>
        <p:nvSpPr>
          <p:cNvPr id="4" name="Text Placeholder 3">
            <a:extLst>
              <a:ext uri="{FF2B5EF4-FFF2-40B4-BE49-F238E27FC236}">
                <a16:creationId xmlns:a16="http://schemas.microsoft.com/office/drawing/2014/main" id="{4D3D2688-4A7E-DC98-18A0-887BB0E62A13}"/>
              </a:ext>
            </a:extLst>
          </p:cNvPr>
          <p:cNvSpPr>
            <a:spLocks noGrp="1"/>
          </p:cNvSpPr>
          <p:nvPr>
            <p:ph type="body" sz="quarter" idx="11"/>
          </p:nvPr>
        </p:nvSpPr>
        <p:spPr>
          <a:xfrm>
            <a:off x="6794501" y="4563035"/>
            <a:ext cx="4736115" cy="1549558"/>
          </a:xfrm>
        </p:spPr>
        <p:txBody>
          <a:bodyPr vert="horz" lIns="91440" tIns="45720" rIns="91440" bIns="45720" rtlCol="0" anchor="t">
            <a:normAutofit/>
          </a:bodyPr>
          <a:lstStyle/>
          <a:p>
            <a:pPr algn="l"/>
            <a:r>
              <a:rPr lang="en-US">
                <a:latin typeface="IBM Plex Sans SemiBold"/>
              </a:rPr>
              <a:t>Team 3</a:t>
            </a:r>
            <a:endParaRPr lang="en-US"/>
          </a:p>
          <a:p>
            <a:pPr marL="285750" indent="-285750" algn="l">
              <a:buFont typeface="Arial" panose="020B0604020202020204" pitchFamily="34" charset="0"/>
              <a:buChar char="•"/>
            </a:pPr>
            <a:r>
              <a:rPr lang="en-US">
                <a:latin typeface="IBM Plex Sans SemiBold"/>
              </a:rPr>
              <a:t>Milan Chandiramani,</a:t>
            </a:r>
          </a:p>
          <a:p>
            <a:pPr marL="285750" indent="-285750" algn="l">
              <a:buFont typeface="Arial" panose="020B0604020202020204" pitchFamily="34" charset="0"/>
              <a:buChar char="•"/>
            </a:pPr>
            <a:r>
              <a:rPr lang="en-US">
                <a:latin typeface="IBM Plex Sans SemiBold"/>
              </a:rPr>
              <a:t>Syed Yasir Alam</a:t>
            </a:r>
            <a:endParaRPr lang="en-US"/>
          </a:p>
        </p:txBody>
      </p:sp>
      <p:sp>
        <p:nvSpPr>
          <p:cNvPr id="5" name="Date Placeholder 4">
            <a:extLst>
              <a:ext uri="{FF2B5EF4-FFF2-40B4-BE49-F238E27FC236}">
                <a16:creationId xmlns:a16="http://schemas.microsoft.com/office/drawing/2014/main" id="{62BCF731-4883-3F57-5BBA-257AA58CD96F}"/>
              </a:ext>
            </a:extLst>
          </p:cNvPr>
          <p:cNvSpPr>
            <a:spLocks noGrp="1"/>
          </p:cNvSpPr>
          <p:nvPr>
            <p:ph type="dt" sz="half" idx="10"/>
          </p:nvPr>
        </p:nvSpPr>
        <p:spPr/>
        <p:txBody>
          <a:bodyPr/>
          <a:lstStyle/>
          <a:p>
            <a:r>
              <a:rPr lang="en-US"/>
              <a:t>9 Dec 2024</a:t>
            </a:r>
          </a:p>
        </p:txBody>
      </p:sp>
      <p:pic>
        <p:nvPicPr>
          <p:cNvPr id="6" name="Picture 5">
            <a:extLst>
              <a:ext uri="{FF2B5EF4-FFF2-40B4-BE49-F238E27FC236}">
                <a16:creationId xmlns:a16="http://schemas.microsoft.com/office/drawing/2014/main" id="{892D176E-1311-EB93-79C2-CB81C5A68EFC}"/>
              </a:ext>
            </a:extLst>
          </p:cNvPr>
          <p:cNvPicPr>
            <a:picLocks noChangeAspect="1"/>
          </p:cNvPicPr>
          <p:nvPr/>
        </p:nvPicPr>
        <p:blipFill>
          <a:blip r:embed="rId2"/>
          <a:stretch>
            <a:fillRect/>
          </a:stretch>
        </p:blipFill>
        <p:spPr>
          <a:xfrm>
            <a:off x="9460871" y="4630597"/>
            <a:ext cx="2424430" cy="1198076"/>
          </a:xfrm>
          <a:prstGeom prst="ellipse">
            <a:avLst/>
          </a:prstGeom>
          <a:ln w="63500" cap="rnd">
            <a:noFill/>
          </a:ln>
          <a:effectLst>
            <a:outerShdw blurRad="127000" dist="38100" dir="2700000" algn="ctr">
              <a:srgbClr val="000000">
                <a:alpha val="45000"/>
              </a:srgbClr>
            </a:outerShdw>
          </a:effectLst>
          <a:scene3d>
            <a:camera prst="obliqueBottomLeft"/>
            <a:lightRig rig="threePt" dir="t"/>
          </a:scene3d>
        </p:spPr>
      </p:pic>
      <p:sp>
        <p:nvSpPr>
          <p:cNvPr id="7" name="TextBox 6">
            <a:extLst>
              <a:ext uri="{FF2B5EF4-FFF2-40B4-BE49-F238E27FC236}">
                <a16:creationId xmlns:a16="http://schemas.microsoft.com/office/drawing/2014/main" id="{3DB02B94-2002-F12E-B549-FF770FAB5D7C}"/>
              </a:ext>
            </a:extLst>
          </p:cNvPr>
          <p:cNvSpPr txBox="1"/>
          <p:nvPr/>
        </p:nvSpPr>
        <p:spPr>
          <a:xfrm>
            <a:off x="10667999" y="6273799"/>
            <a:ext cx="15262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ighlight>
                  <a:srgbClr val="A32638"/>
                </a:highlight>
                <a:latin typeface="Times New Roman"/>
                <a:ea typeface="Calibri"/>
                <a:cs typeface="Times New Roman"/>
              </a:rPr>
              <a:t>Dec 01, 2025</a:t>
            </a:r>
            <a:endParaRPr lang="en-US">
              <a:highlight>
                <a:srgbClr val="A32638"/>
              </a:highlight>
              <a:latin typeface="Times New Roman"/>
              <a:cs typeface="Times New Roman"/>
            </a:endParaRPr>
          </a:p>
        </p:txBody>
      </p:sp>
      <p:sp>
        <p:nvSpPr>
          <p:cNvPr id="8" name="TextBox 7">
            <a:extLst>
              <a:ext uri="{FF2B5EF4-FFF2-40B4-BE49-F238E27FC236}">
                <a16:creationId xmlns:a16="http://schemas.microsoft.com/office/drawing/2014/main" id="{EEA0287F-44F1-48E1-569B-21101309D704}"/>
              </a:ext>
            </a:extLst>
          </p:cNvPr>
          <p:cNvSpPr txBox="1"/>
          <p:nvPr/>
        </p:nvSpPr>
        <p:spPr>
          <a:xfrm>
            <a:off x="8687681" y="606856"/>
            <a:ext cx="2743200" cy="2923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a:solidFill>
                  <a:schemeClr val="bg1"/>
                </a:solidFill>
                <a:ea typeface="+mn-lt"/>
                <a:cs typeface="+mn-lt"/>
              </a:rPr>
              <a:t>Prof. </a:t>
            </a:r>
            <a:r>
              <a:rPr lang="en-US" sz="1300">
                <a:solidFill>
                  <a:schemeClr val="bg1"/>
                </a:solidFill>
                <a:latin typeface="IBM Plex Sans Light"/>
                <a:ea typeface="+mn-lt"/>
                <a:cs typeface="+mn-lt"/>
              </a:rPr>
              <a:t>Ping Wang</a:t>
            </a:r>
            <a:endParaRPr lang="en-US">
              <a:solidFill>
                <a:schemeClr val="bg1"/>
              </a:solidFill>
            </a:endParaRPr>
          </a:p>
        </p:txBody>
      </p:sp>
    </p:spTree>
    <p:extLst>
      <p:ext uri="{BB962C8B-B14F-4D97-AF65-F5344CB8AC3E}">
        <p14:creationId xmlns:p14="http://schemas.microsoft.com/office/powerpoint/2010/main" val="8809692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A688A4D-0059-5899-A1E5-92A588310DAC}"/>
            </a:ext>
          </a:extLst>
        </p:cNvPr>
        <p:cNvGrpSpPr/>
        <p:nvPr/>
      </p:nvGrpSpPr>
      <p:grpSpPr>
        <a:xfrm>
          <a:off x="0" y="0"/>
          <a:ext cx="0" cy="0"/>
          <a:chOff x="0" y="0"/>
          <a:chExt cx="0" cy="0"/>
        </a:xfrm>
      </p:grpSpPr>
      <p:sp>
        <p:nvSpPr>
          <p:cNvPr id="17" name="Title 1">
            <a:extLst>
              <a:ext uri="{FF2B5EF4-FFF2-40B4-BE49-F238E27FC236}">
                <a16:creationId xmlns:a16="http://schemas.microsoft.com/office/drawing/2014/main" id="{D014D8FD-9201-88C4-5B4B-3E2BF1C09CE5}"/>
              </a:ext>
            </a:extLst>
          </p:cNvPr>
          <p:cNvSpPr txBox="1">
            <a:spLocks/>
          </p:cNvSpPr>
          <p:nvPr/>
        </p:nvSpPr>
        <p:spPr>
          <a:xfrm>
            <a:off x="744255" y="-217"/>
            <a:ext cx="10485392" cy="1346439"/>
          </a:xfrm>
          <a:prstGeom prst="rect">
            <a:avLst/>
          </a:prstGeom>
        </p:spPr>
        <p:txBody>
          <a:bodyPr vert="horz" lIns="91440" tIns="45720" rIns="91440" bIns="45720" rtlCol="0" anchor="ctr">
            <a:noAutofit/>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defTabSz="914400">
              <a:spcAft>
                <a:spcPts val="600"/>
              </a:spcAft>
              <a:defRPr/>
            </a:pPr>
            <a:r>
              <a:rPr lang="en-US" sz="3600">
                <a:latin typeface="Saira Condensed Condensed SemiBold"/>
                <a:cs typeface="Times New Roman"/>
              </a:rPr>
              <a:t>Self-Supervised Learning = Filling in the </a:t>
            </a:r>
            <a:r>
              <a:rPr lang="en-US" sz="3600" err="1">
                <a:latin typeface="Saira Condensed Condensed SemiBold"/>
                <a:cs typeface="Times New Roman"/>
              </a:rPr>
              <a:t>bl_nks</a:t>
            </a:r>
            <a:endParaRPr lang="en-US" err="1"/>
          </a:p>
        </p:txBody>
      </p:sp>
      <p:pic>
        <p:nvPicPr>
          <p:cNvPr id="2" name="Picture 1">
            <a:extLst>
              <a:ext uri="{FF2B5EF4-FFF2-40B4-BE49-F238E27FC236}">
                <a16:creationId xmlns:a16="http://schemas.microsoft.com/office/drawing/2014/main" id="{21E31E7D-041F-9427-9217-E7DA721C5E99}"/>
              </a:ext>
            </a:extLst>
          </p:cNvPr>
          <p:cNvPicPr>
            <a:picLocks noChangeAspect="1"/>
          </p:cNvPicPr>
          <p:nvPr/>
        </p:nvPicPr>
        <p:blipFill>
          <a:blip r:embed="rId2"/>
          <a:srcRect l="69" r="-154" b="10110"/>
          <a:stretch>
            <a:fillRect/>
          </a:stretch>
        </p:blipFill>
        <p:spPr>
          <a:xfrm>
            <a:off x="-2088" y="1186955"/>
            <a:ext cx="12202460" cy="5100403"/>
          </a:xfrm>
          <a:prstGeom prst="rect">
            <a:avLst/>
          </a:prstGeom>
        </p:spPr>
      </p:pic>
      <p:sp>
        <p:nvSpPr>
          <p:cNvPr id="4" name="TextBox 3">
            <a:extLst>
              <a:ext uri="{FF2B5EF4-FFF2-40B4-BE49-F238E27FC236}">
                <a16:creationId xmlns:a16="http://schemas.microsoft.com/office/drawing/2014/main" id="{97124ED9-B5C1-EF6F-5DF9-054B1AB5B4FD}"/>
              </a:ext>
            </a:extLst>
          </p:cNvPr>
          <p:cNvSpPr txBox="1"/>
          <p:nvPr/>
        </p:nvSpPr>
        <p:spPr>
          <a:xfrm>
            <a:off x="177452" y="6466561"/>
            <a:ext cx="11628328" cy="7797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rtl="0">
              <a:lnSpc>
                <a:spcPts val="1577"/>
              </a:lnSpc>
            </a:pPr>
            <a:r>
              <a:rPr lang="en-US" sz="1800" b="0" i="0" u="none" strike="noStrike" baseline="0">
                <a:solidFill>
                  <a:srgbClr val="000000"/>
                </a:solidFill>
                <a:latin typeface="Aptos"/>
              </a:rPr>
              <a:t>* Referenced from Yann LeCun: "Energy-Based Self-Supervised Learning" at IPAM​</a:t>
            </a:r>
            <a:r>
              <a:rPr lang="en-US" sz="1800" b="0" i="0">
                <a:latin typeface="Aptos"/>
              </a:rPr>
              <a:t>​</a:t>
            </a:r>
          </a:p>
          <a:p>
            <a:pPr algn="ctr" rtl="0">
              <a:lnSpc>
                <a:spcPts val="1577"/>
              </a:lnSpc>
            </a:pPr>
            <a:r>
              <a:rPr lang="en-US" sz="1800" b="0" i="0">
                <a:latin typeface="Aptos"/>
              </a:rPr>
              <a:t>​</a:t>
            </a:r>
          </a:p>
          <a:p>
            <a:pPr algn="ctr"/>
            <a:endParaRPr lang="en-US"/>
          </a:p>
        </p:txBody>
      </p:sp>
    </p:spTree>
    <p:extLst>
      <p:ext uri="{BB962C8B-B14F-4D97-AF65-F5344CB8AC3E}">
        <p14:creationId xmlns:p14="http://schemas.microsoft.com/office/powerpoint/2010/main" val="1628330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Content Placeholder 3">
            <a:extLst>
              <a:ext uri="{FF2B5EF4-FFF2-40B4-BE49-F238E27FC236}">
                <a16:creationId xmlns:a16="http://schemas.microsoft.com/office/drawing/2014/main" id="{EB540832-C237-174F-2BFA-1524ED6EAD60}"/>
              </a:ext>
            </a:extLst>
          </p:cNvPr>
          <p:cNvSpPr txBox="1">
            <a:spLocks/>
          </p:cNvSpPr>
          <p:nvPr/>
        </p:nvSpPr>
        <p:spPr>
          <a:xfrm>
            <a:off x="103949" y="897935"/>
            <a:ext cx="7671475" cy="5822374"/>
          </a:xfrm>
          <a:prstGeom prst="rect">
            <a:avLst/>
          </a:prstGeom>
        </p:spPr>
        <p:txBody>
          <a:bodyPr vert="horz" lIns="91440" tIns="45720" rIns="91440" bIns="45720" rtlCol="0" anchor="ctr">
            <a:noAutofit/>
          </a:bodyPr>
          <a:lst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a:buFont typeface="Wingdings" panose="020B0604020202020204" pitchFamily="34" charset="0"/>
              <a:buChar char="§"/>
            </a:pPr>
            <a:r>
              <a:rPr lang="en-US">
                <a:solidFill>
                  <a:schemeClr val="tx1">
                    <a:lumMod val="50000"/>
                  </a:schemeClr>
                </a:solidFill>
                <a:latin typeface="Times New Roman"/>
                <a:ea typeface="Cambria"/>
                <a:cs typeface="Times New Roman"/>
              </a:rPr>
              <a:t>Learning</a:t>
            </a:r>
            <a:r>
              <a:rPr lang="en-US">
                <a:solidFill>
                  <a:srgbClr val="000000"/>
                </a:solidFill>
                <a:latin typeface="Times New Roman"/>
                <a:ea typeface="Cambria"/>
                <a:cs typeface="Times New Roman"/>
              </a:rPr>
              <a:t> to deal with uncertainty while eschewing probabilities</a:t>
            </a:r>
            <a:endParaRPr lang="en-US">
              <a:latin typeface="Times New Roman"/>
              <a:ea typeface="Cambria"/>
              <a:cs typeface="Times New Roman"/>
            </a:endParaRPr>
          </a:p>
          <a:p>
            <a:pPr defTabSz="914400">
              <a:buFont typeface="Wingdings" panose="020B0604020202020204" pitchFamily="34" charset="0"/>
              <a:buChar char="§"/>
            </a:pPr>
            <a:endParaRPr lang="en-US">
              <a:solidFill>
                <a:schemeClr val="tx1">
                  <a:lumMod val="50000"/>
                </a:schemeClr>
              </a:solidFill>
              <a:latin typeface="Times New Roman"/>
              <a:ea typeface="Cambria"/>
              <a:cs typeface="Times New Roman"/>
            </a:endParaRPr>
          </a:p>
          <a:p>
            <a:pPr defTabSz="914400">
              <a:buFont typeface="Wingdings" panose="020B0604020202020204" pitchFamily="34" charset="0"/>
              <a:buChar char="§"/>
            </a:pPr>
            <a:r>
              <a:rPr lang="en-US">
                <a:solidFill>
                  <a:schemeClr val="tx1">
                    <a:lumMod val="50000"/>
                  </a:schemeClr>
                </a:solidFill>
                <a:latin typeface="Times New Roman"/>
                <a:ea typeface="Cambria"/>
                <a:cs typeface="Times New Roman"/>
              </a:rPr>
              <a:t>There</a:t>
            </a:r>
            <a:r>
              <a:rPr lang="en-US">
                <a:solidFill>
                  <a:srgbClr val="000000"/>
                </a:solidFill>
                <a:latin typeface="Times New Roman"/>
                <a:ea typeface="Cambria"/>
                <a:cs typeface="Times New Roman"/>
              </a:rPr>
              <a:t> are many plausible words that complete a text.</a:t>
            </a:r>
            <a:endParaRPr lang="en-US">
              <a:latin typeface="Times New Roman"/>
              <a:cs typeface="Times New Roman"/>
            </a:endParaRPr>
          </a:p>
          <a:p>
            <a:pPr defTabSz="914400">
              <a:buFont typeface="Wingdings" panose="020B0604020202020204" pitchFamily="34" charset="0"/>
              <a:buChar char="§"/>
            </a:pPr>
            <a:endParaRPr lang="en-US">
              <a:solidFill>
                <a:srgbClr val="000000"/>
              </a:solidFill>
              <a:latin typeface="Times New Roman"/>
              <a:ea typeface="Cambria"/>
              <a:cs typeface="Times New Roman"/>
            </a:endParaRPr>
          </a:p>
          <a:p>
            <a:pPr defTabSz="914400">
              <a:buFont typeface="Wingdings" panose="020B0604020202020204" pitchFamily="34" charset="0"/>
              <a:buChar char="§"/>
            </a:pPr>
            <a:r>
              <a:rPr lang="en-US">
                <a:solidFill>
                  <a:srgbClr val="000000"/>
                </a:solidFill>
                <a:latin typeface="Times New Roman"/>
                <a:ea typeface="Cambria"/>
                <a:cs typeface="Times New Roman"/>
              </a:rPr>
              <a:t>There are infinitely many plausible frames to complete a video.</a:t>
            </a:r>
            <a:endParaRPr lang="en-US">
              <a:latin typeface="Times New Roman"/>
              <a:cs typeface="Times New Roman"/>
            </a:endParaRPr>
          </a:p>
          <a:p>
            <a:pPr defTabSz="914400">
              <a:buFont typeface="Wingdings" panose="020B0604020202020204" pitchFamily="34" charset="0"/>
              <a:buChar char="§"/>
            </a:pPr>
            <a:endParaRPr lang="en-US">
              <a:solidFill>
                <a:srgbClr val="000000"/>
              </a:solidFill>
              <a:latin typeface="Times New Roman"/>
              <a:ea typeface="Cambria"/>
              <a:cs typeface="Times New Roman"/>
            </a:endParaRPr>
          </a:p>
          <a:p>
            <a:pPr defTabSz="914400">
              <a:buFont typeface="Wingdings" panose="020B0604020202020204" pitchFamily="34" charset="0"/>
              <a:buChar char="§"/>
            </a:pPr>
            <a:r>
              <a:rPr lang="en-US">
                <a:solidFill>
                  <a:srgbClr val="000000"/>
                </a:solidFill>
                <a:latin typeface="Times New Roman"/>
                <a:ea typeface="Cambria"/>
                <a:cs typeface="Times New Roman"/>
              </a:rPr>
              <a:t>Deterministic predictors don’t work!</a:t>
            </a:r>
            <a:endParaRPr lang="en-US">
              <a:latin typeface="Times New Roman"/>
              <a:cs typeface="Times New Roman"/>
            </a:endParaRPr>
          </a:p>
          <a:p>
            <a:pPr defTabSz="914400">
              <a:buFont typeface="Wingdings" panose="020B0604020202020204" pitchFamily="34" charset="0"/>
              <a:buChar char="§"/>
            </a:pPr>
            <a:endParaRPr lang="en-US">
              <a:solidFill>
                <a:srgbClr val="000000"/>
              </a:solidFill>
              <a:latin typeface="Times New Roman"/>
              <a:ea typeface="Cambria"/>
              <a:cs typeface="Times New Roman"/>
            </a:endParaRPr>
          </a:p>
          <a:p>
            <a:pPr defTabSz="914400">
              <a:buFont typeface="Wingdings" panose="020B0604020202020204" pitchFamily="34" charset="0"/>
              <a:buChar char="§"/>
            </a:pPr>
            <a:r>
              <a:rPr lang="en-US">
                <a:solidFill>
                  <a:srgbClr val="000000"/>
                </a:solidFill>
                <a:latin typeface="Times New Roman"/>
                <a:ea typeface="Cambria"/>
                <a:cs typeface="Times New Roman"/>
              </a:rPr>
              <a:t>How to deal with uncertainty in the prediction?</a:t>
            </a:r>
            <a:endParaRPr lang="en-US">
              <a:latin typeface="Times New Roman"/>
              <a:cs typeface="Times New Roman"/>
            </a:endParaRPr>
          </a:p>
        </p:txBody>
      </p:sp>
      <p:sp>
        <p:nvSpPr>
          <p:cNvPr id="5" name="Slide Number Placeholder 4">
            <a:extLst>
              <a:ext uri="{FF2B5EF4-FFF2-40B4-BE49-F238E27FC236}">
                <a16:creationId xmlns:a16="http://schemas.microsoft.com/office/drawing/2014/main" id="{E29BDF7B-83A5-FBD4-A6EA-C9E9749537B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4267CD5E-26CF-4249-8540-BB1D07FD4227}" type="slidenum">
              <a:rPr lang="en-US" smtClean="0">
                <a:solidFill>
                  <a:schemeClr val="tx1">
                    <a:tint val="75000"/>
                  </a:schemeClr>
                </a:solidFill>
                <a:latin typeface="+mn-lt"/>
              </a:rPr>
              <a:pPr defTabSz="914400">
                <a:spcAft>
                  <a:spcPts val="600"/>
                </a:spcAft>
              </a:pPr>
              <a:t>11</a:t>
            </a:fld>
            <a:endParaRPr lang="en-US">
              <a:solidFill>
                <a:schemeClr val="tx1">
                  <a:tint val="75000"/>
                </a:schemeClr>
              </a:solidFill>
              <a:latin typeface="+mn-lt"/>
            </a:endParaRPr>
          </a:p>
        </p:txBody>
      </p:sp>
      <p:sp>
        <p:nvSpPr>
          <p:cNvPr id="29" name="Title 1">
            <a:extLst>
              <a:ext uri="{FF2B5EF4-FFF2-40B4-BE49-F238E27FC236}">
                <a16:creationId xmlns:a16="http://schemas.microsoft.com/office/drawing/2014/main" id="{A5CE08AD-7317-DE40-5251-FBCF8E48BF52}"/>
              </a:ext>
            </a:extLst>
          </p:cNvPr>
          <p:cNvSpPr txBox="1">
            <a:spLocks/>
          </p:cNvSpPr>
          <p:nvPr/>
        </p:nvSpPr>
        <p:spPr>
          <a:xfrm>
            <a:off x="646359" y="365127"/>
            <a:ext cx="10709031" cy="486971"/>
          </a:xfrm>
          <a:prstGeom prst="rect">
            <a:avLst/>
          </a:prstGeom>
        </p:spPr>
        <p:txBody>
          <a:bodyPr vert="horz" lIns="91440" tIns="45720" rIns="91440" bIns="45720" rtlCol="0" anchor="t">
            <a:noAutofit/>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a:defRPr/>
            </a:pPr>
            <a:r>
              <a:rPr lang="en-US" sz="3600">
                <a:solidFill>
                  <a:srgbClr val="363D45"/>
                </a:solidFill>
                <a:latin typeface="Times New Roman"/>
                <a:cs typeface="Times New Roman"/>
              </a:rPr>
              <a:t>Energy Based Models</a:t>
            </a:r>
            <a:endParaRPr lang="en-US"/>
          </a:p>
        </p:txBody>
      </p:sp>
      <p:pic>
        <p:nvPicPr>
          <p:cNvPr id="3" name="Picture 2" descr="A diagram of a graph&#10;&#10;AI-generated content may be incorrect.">
            <a:extLst>
              <a:ext uri="{FF2B5EF4-FFF2-40B4-BE49-F238E27FC236}">
                <a16:creationId xmlns:a16="http://schemas.microsoft.com/office/drawing/2014/main" id="{9798067C-89C3-7F72-C458-200BCD819552}"/>
              </a:ext>
            </a:extLst>
          </p:cNvPr>
          <p:cNvPicPr>
            <a:picLocks noChangeAspect="1"/>
          </p:cNvPicPr>
          <p:nvPr/>
        </p:nvPicPr>
        <p:blipFill>
          <a:blip r:embed="rId2"/>
          <a:stretch>
            <a:fillRect/>
          </a:stretch>
        </p:blipFill>
        <p:spPr>
          <a:xfrm>
            <a:off x="7143688" y="0"/>
            <a:ext cx="5044460" cy="6858000"/>
          </a:xfrm>
          <a:prstGeom prst="rect">
            <a:avLst/>
          </a:prstGeom>
        </p:spPr>
      </p:pic>
      <p:pic>
        <p:nvPicPr>
          <p:cNvPr id="4" name="Picture 3" descr="A black text with a white background&#10;&#10;AI-generated content may be incorrect.">
            <a:extLst>
              <a:ext uri="{FF2B5EF4-FFF2-40B4-BE49-F238E27FC236}">
                <a16:creationId xmlns:a16="http://schemas.microsoft.com/office/drawing/2014/main" id="{B55A19DB-0507-E9B3-0D02-232582208FCE}"/>
              </a:ext>
            </a:extLst>
          </p:cNvPr>
          <p:cNvPicPr>
            <a:picLocks noChangeAspect="1"/>
          </p:cNvPicPr>
          <p:nvPr/>
        </p:nvPicPr>
        <p:blipFill>
          <a:blip r:embed="rId3"/>
          <a:stretch>
            <a:fillRect/>
          </a:stretch>
        </p:blipFill>
        <p:spPr>
          <a:xfrm>
            <a:off x="2091586" y="5679575"/>
            <a:ext cx="4000500" cy="676275"/>
          </a:xfrm>
          <a:prstGeom prst="rect">
            <a:avLst/>
          </a:prstGeom>
        </p:spPr>
      </p:pic>
      <p:sp>
        <p:nvSpPr>
          <p:cNvPr id="8" name="TextBox 7">
            <a:extLst>
              <a:ext uri="{FF2B5EF4-FFF2-40B4-BE49-F238E27FC236}">
                <a16:creationId xmlns:a16="http://schemas.microsoft.com/office/drawing/2014/main" id="{425637B9-F09F-1041-69C3-06A296B6000E}"/>
              </a:ext>
            </a:extLst>
          </p:cNvPr>
          <p:cNvSpPr txBox="1"/>
          <p:nvPr/>
        </p:nvSpPr>
        <p:spPr>
          <a:xfrm>
            <a:off x="177452" y="6466561"/>
            <a:ext cx="11628328" cy="3076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rtl="0">
              <a:lnSpc>
                <a:spcPts val="1577"/>
              </a:lnSpc>
            </a:pPr>
            <a:r>
              <a:rPr lang="en-US" sz="1800" b="0" i="0" u="none" strike="noStrike" baseline="0">
                <a:solidFill>
                  <a:srgbClr val="000000"/>
                </a:solidFill>
                <a:latin typeface="Aptos"/>
              </a:rPr>
              <a:t>* Referenced from Yann LeCun: "Energy-Based </a:t>
            </a:r>
            <a:r>
              <a:rPr lang="en-US">
                <a:solidFill>
                  <a:srgbClr val="000000"/>
                </a:solidFill>
                <a:latin typeface="Aptos"/>
              </a:rPr>
              <a:t>SSL</a:t>
            </a:r>
            <a:r>
              <a:rPr lang="en-US" sz="1800" b="0" i="0" u="none" strike="noStrike" baseline="0">
                <a:solidFill>
                  <a:srgbClr val="000000"/>
                </a:solidFill>
                <a:latin typeface="Aptos"/>
              </a:rPr>
              <a:t>" at IPAM​</a:t>
            </a:r>
            <a:r>
              <a:rPr lang="en-US" sz="1800" b="0" i="0">
                <a:latin typeface="Aptos"/>
              </a:rPr>
              <a:t>​</a:t>
            </a:r>
          </a:p>
        </p:txBody>
      </p:sp>
    </p:spTree>
    <p:extLst>
      <p:ext uri="{BB962C8B-B14F-4D97-AF65-F5344CB8AC3E}">
        <p14:creationId xmlns:p14="http://schemas.microsoft.com/office/powerpoint/2010/main" val="2599823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8AE4AC2-D0AE-F6F6-9631-D34F821603A6}"/>
            </a:ext>
          </a:extLst>
        </p:cNvPr>
        <p:cNvGrpSpPr/>
        <p:nvPr/>
      </p:nvGrpSpPr>
      <p:grpSpPr>
        <a:xfrm>
          <a:off x="0" y="0"/>
          <a:ext cx="0" cy="0"/>
          <a:chOff x="0" y="0"/>
          <a:chExt cx="0" cy="0"/>
        </a:xfrm>
      </p:grpSpPr>
      <p:sp>
        <p:nvSpPr>
          <p:cNvPr id="11" name="Content Placeholder 3">
            <a:extLst>
              <a:ext uri="{FF2B5EF4-FFF2-40B4-BE49-F238E27FC236}">
                <a16:creationId xmlns:a16="http://schemas.microsoft.com/office/drawing/2014/main" id="{CE4253CD-3235-60F7-479E-9A27AA01FA0F}"/>
              </a:ext>
            </a:extLst>
          </p:cNvPr>
          <p:cNvSpPr txBox="1">
            <a:spLocks/>
          </p:cNvSpPr>
          <p:nvPr/>
        </p:nvSpPr>
        <p:spPr>
          <a:xfrm>
            <a:off x="344031" y="870931"/>
            <a:ext cx="7051117" cy="5847152"/>
          </a:xfrm>
          <a:prstGeom prst="rect">
            <a:avLst/>
          </a:prstGeom>
        </p:spPr>
        <p:txBody>
          <a:bodyPr vert="horz" lIns="91440" tIns="45720" rIns="91440" bIns="45720" rtlCol="0" anchor="ctr">
            <a:noAutofit/>
          </a:bodyPr>
          <a:lst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a:buFont typeface="Wingdings" panose="020B0604020202020204" pitchFamily="34" charset="0"/>
              <a:buChar char="§"/>
            </a:pPr>
            <a:r>
              <a:rPr lang="en-US" sz="2000">
                <a:solidFill>
                  <a:schemeClr val="tx1">
                    <a:lumMod val="50000"/>
                  </a:schemeClr>
                </a:solidFill>
                <a:latin typeface="Times New Roman"/>
                <a:ea typeface="Cambria"/>
                <a:cs typeface="Times New Roman"/>
              </a:rPr>
              <a:t>While this field has seen explosive growth with the advent of the Transformer architecture. Current question-answering systems mix reasoning and text generation, often failing at deep thinking.</a:t>
            </a:r>
          </a:p>
          <a:p>
            <a:pPr defTabSz="914400">
              <a:buFont typeface="Wingdings" panose="020B0604020202020204" pitchFamily="34" charset="0"/>
              <a:buChar char="§"/>
            </a:pPr>
            <a:r>
              <a:rPr lang="en-US" sz="2000" b="1">
                <a:solidFill>
                  <a:schemeClr val="tx1">
                    <a:lumMod val="50000"/>
                  </a:schemeClr>
                </a:solidFill>
                <a:latin typeface="Times New Roman"/>
                <a:ea typeface="Cambria"/>
                <a:cs typeface="Times New Roman"/>
              </a:rPr>
              <a:t>Ambiguity and Context:</a:t>
            </a:r>
            <a:r>
              <a:rPr lang="en-US" sz="2000">
                <a:solidFill>
                  <a:schemeClr val="tx1">
                    <a:lumMod val="50000"/>
                  </a:schemeClr>
                </a:solidFill>
                <a:latin typeface="Times New Roman"/>
                <a:ea typeface="Cambria"/>
                <a:cs typeface="Times New Roman"/>
              </a:rPr>
              <a:t> Natural language is highly ambiguous (e.g., the word "bank"). Systems must accurately understand the meaning based on the complete context and conversational history, which is difficult.</a:t>
            </a:r>
          </a:p>
          <a:p>
            <a:pPr defTabSz="914400">
              <a:buFont typeface="Wingdings" panose="020B0604020202020204" pitchFamily="34" charset="0"/>
              <a:buChar char="§"/>
            </a:pPr>
            <a:r>
              <a:rPr lang="en-US" sz="2000" b="1">
                <a:solidFill>
                  <a:schemeClr val="tx1">
                    <a:lumMod val="50000"/>
                  </a:schemeClr>
                </a:solidFill>
                <a:latin typeface="Times New Roman"/>
                <a:ea typeface="Cambria"/>
                <a:cs typeface="Times New Roman"/>
              </a:rPr>
              <a:t>Reasoning and Inference: </a:t>
            </a:r>
            <a:r>
              <a:rPr lang="en-US" sz="2000">
                <a:solidFill>
                  <a:schemeClr val="tx1">
                    <a:lumMod val="50000"/>
                  </a:schemeClr>
                </a:solidFill>
                <a:latin typeface="Times New Roman"/>
                <a:ea typeface="Cambria"/>
                <a:cs typeface="Times New Roman"/>
              </a:rPr>
              <a:t>Answering questions that require logical deduction or multi-step reasoning, rather than simple information extraction.</a:t>
            </a:r>
            <a:endParaRPr lang="en-US">
              <a:solidFill>
                <a:schemeClr val="tx1">
                  <a:lumMod val="50000"/>
                </a:schemeClr>
              </a:solidFill>
              <a:ea typeface="Cambria"/>
              <a:cs typeface="Times New Roman"/>
            </a:endParaRPr>
          </a:p>
          <a:p>
            <a:pPr defTabSz="914400">
              <a:buFont typeface="Wingdings" panose="020B0604020202020204" pitchFamily="34" charset="0"/>
              <a:buChar char="§"/>
            </a:pPr>
            <a:r>
              <a:rPr lang="en-US" sz="2000" b="1">
                <a:solidFill>
                  <a:schemeClr val="tx1">
                    <a:lumMod val="50000"/>
                  </a:schemeClr>
                </a:solidFill>
                <a:latin typeface="Times New Roman"/>
                <a:ea typeface="Cambria"/>
                <a:cs typeface="Times New Roman"/>
              </a:rPr>
              <a:t>Data Quality and Bias: </a:t>
            </a:r>
            <a:r>
              <a:rPr lang="en-US" sz="2000">
                <a:solidFill>
                  <a:schemeClr val="tx1">
                    <a:lumMod val="50000"/>
                  </a:schemeClr>
                </a:solidFill>
                <a:latin typeface="Times New Roman"/>
                <a:ea typeface="Cambria"/>
                <a:cs typeface="Times New Roman"/>
              </a:rPr>
              <a:t>Models are only as good as their training data. Biased, low-quality, or domain-specific data can lead to inaccurate, unfair, or unreliable results.</a:t>
            </a:r>
            <a:endParaRPr lang="en-US">
              <a:solidFill>
                <a:schemeClr val="tx1">
                  <a:lumMod val="50000"/>
                </a:schemeClr>
              </a:solidFill>
              <a:ea typeface="Cambria"/>
              <a:cs typeface="Times New Roman"/>
            </a:endParaRPr>
          </a:p>
          <a:p>
            <a:pPr defTabSz="914400">
              <a:buFont typeface="Wingdings" panose="020B0604020202020204" pitchFamily="34" charset="0"/>
              <a:buChar char="§"/>
            </a:pPr>
            <a:r>
              <a:rPr lang="en-US" sz="2000" b="1">
                <a:solidFill>
                  <a:schemeClr val="tx1">
                    <a:lumMod val="50000"/>
                  </a:schemeClr>
                </a:solidFill>
                <a:latin typeface="Times New Roman"/>
                <a:ea typeface="Cambria"/>
                <a:cs typeface="Times New Roman"/>
              </a:rPr>
              <a:t>Factuality and Hallucination: </a:t>
            </a:r>
            <a:r>
              <a:rPr lang="en-US" sz="2000">
                <a:solidFill>
                  <a:schemeClr val="tx1">
                    <a:lumMod val="50000"/>
                  </a:schemeClr>
                </a:solidFill>
                <a:latin typeface="Times New Roman"/>
                <a:ea typeface="Cambria"/>
                <a:cs typeface="Times New Roman"/>
              </a:rPr>
              <a:t>Generative models sometimes produce fluent, but entirely incorrect or fabricated information ("hallucinations"). This is a primary focus of research.</a:t>
            </a:r>
            <a:endParaRPr lang="en-US">
              <a:solidFill>
                <a:schemeClr val="tx1">
                  <a:lumMod val="50000"/>
                </a:schemeClr>
              </a:solidFill>
              <a:ea typeface="Cambria"/>
              <a:cs typeface="Times New Roman"/>
            </a:endParaRPr>
          </a:p>
          <a:p>
            <a:pPr defTabSz="914400">
              <a:buFont typeface="Wingdings" panose="020B0604020202020204" pitchFamily="34" charset="0"/>
              <a:buChar char="§"/>
            </a:pPr>
            <a:r>
              <a:rPr lang="en-US" sz="2000" b="1">
                <a:solidFill>
                  <a:schemeClr val="tx1">
                    <a:lumMod val="50000"/>
                  </a:schemeClr>
                </a:solidFill>
                <a:latin typeface="Times New Roman"/>
                <a:ea typeface="Cambria"/>
                <a:cs typeface="Times New Roman"/>
              </a:rPr>
              <a:t>Multilingualism: </a:t>
            </a:r>
            <a:r>
              <a:rPr lang="en-US" sz="2000">
                <a:solidFill>
                  <a:schemeClr val="tx1">
                    <a:lumMod val="50000"/>
                  </a:schemeClr>
                </a:solidFill>
                <a:latin typeface="Times New Roman"/>
                <a:ea typeface="Cambria"/>
                <a:cs typeface="Times New Roman"/>
              </a:rPr>
              <a:t>Ensuring high-quality QA performance for all the world's languages, especially those with limited training data or complex grammar</a:t>
            </a:r>
            <a:r>
              <a:rPr lang="en-US" sz="2000">
                <a:solidFill>
                  <a:schemeClr val="tx1">
                    <a:lumMod val="50000"/>
                  </a:schemeClr>
                </a:solidFill>
                <a:latin typeface="IBM Plex Sans"/>
                <a:ea typeface="Cambria"/>
                <a:cs typeface="Times New Roman"/>
              </a:rPr>
              <a:t>.</a:t>
            </a:r>
            <a:endParaRPr lang="en-US">
              <a:solidFill>
                <a:schemeClr val="tx1">
                  <a:lumMod val="50000"/>
                </a:schemeClr>
              </a:solidFill>
            </a:endParaRPr>
          </a:p>
        </p:txBody>
      </p:sp>
      <p:sp>
        <p:nvSpPr>
          <p:cNvPr id="5" name="Slide Number Placeholder 4">
            <a:extLst>
              <a:ext uri="{FF2B5EF4-FFF2-40B4-BE49-F238E27FC236}">
                <a16:creationId xmlns:a16="http://schemas.microsoft.com/office/drawing/2014/main" id="{8345A679-3F6E-4190-4727-1EA39FA1F9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4267CD5E-26CF-4249-8540-BB1D07FD4227}" type="slidenum">
              <a:rPr lang="en-US" smtClean="0">
                <a:solidFill>
                  <a:schemeClr val="tx1">
                    <a:tint val="75000"/>
                  </a:schemeClr>
                </a:solidFill>
                <a:latin typeface="+mn-lt"/>
              </a:rPr>
              <a:pPr defTabSz="914400">
                <a:spcAft>
                  <a:spcPts val="600"/>
                </a:spcAft>
              </a:pPr>
              <a:t>12</a:t>
            </a:fld>
            <a:endParaRPr lang="en-US">
              <a:solidFill>
                <a:schemeClr val="tx1">
                  <a:tint val="75000"/>
                </a:schemeClr>
              </a:solidFill>
              <a:latin typeface="+mn-lt"/>
            </a:endParaRPr>
          </a:p>
        </p:txBody>
      </p:sp>
      <p:sp>
        <p:nvSpPr>
          <p:cNvPr id="29" name="Title 1">
            <a:extLst>
              <a:ext uri="{FF2B5EF4-FFF2-40B4-BE49-F238E27FC236}">
                <a16:creationId xmlns:a16="http://schemas.microsoft.com/office/drawing/2014/main" id="{F4A84147-0325-51E0-AFA2-597C14505914}"/>
              </a:ext>
            </a:extLst>
          </p:cNvPr>
          <p:cNvSpPr txBox="1">
            <a:spLocks/>
          </p:cNvSpPr>
          <p:nvPr/>
        </p:nvSpPr>
        <p:spPr>
          <a:xfrm>
            <a:off x="646359" y="365127"/>
            <a:ext cx="10709031" cy="486971"/>
          </a:xfrm>
          <a:prstGeom prst="rect">
            <a:avLst/>
          </a:prstGeom>
        </p:spPr>
        <p:txBody>
          <a:bodyPr vert="horz" lIns="91440" tIns="45720" rIns="91440" bIns="45720" rtlCol="0" anchor="t">
            <a:noAutofit/>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a:defRPr/>
            </a:pPr>
            <a:r>
              <a:rPr lang="en-US" sz="3600">
                <a:solidFill>
                  <a:srgbClr val="363D45"/>
                </a:solidFill>
                <a:latin typeface="Times New Roman"/>
                <a:cs typeface="Times New Roman"/>
              </a:rPr>
              <a:t>Question Answering Challenges</a:t>
            </a:r>
            <a:endParaRPr lang="en-US"/>
          </a:p>
        </p:txBody>
      </p:sp>
      <p:pic>
        <p:nvPicPr>
          <p:cNvPr id="2" name="Picture 1" descr="A close up of a text&#10;&#10;AI-generated content may be incorrect.">
            <a:extLst>
              <a:ext uri="{FF2B5EF4-FFF2-40B4-BE49-F238E27FC236}">
                <a16:creationId xmlns:a16="http://schemas.microsoft.com/office/drawing/2014/main" id="{65D74578-304A-7DEE-0C49-2764F0858F42}"/>
              </a:ext>
            </a:extLst>
          </p:cNvPr>
          <p:cNvPicPr>
            <a:picLocks noChangeAspect="1"/>
          </p:cNvPicPr>
          <p:nvPr/>
        </p:nvPicPr>
        <p:blipFill>
          <a:blip r:embed="rId2"/>
          <a:stretch>
            <a:fillRect/>
          </a:stretch>
        </p:blipFill>
        <p:spPr>
          <a:xfrm>
            <a:off x="7402886" y="1817379"/>
            <a:ext cx="4486275" cy="3219450"/>
          </a:xfrm>
          <a:prstGeom prst="rect">
            <a:avLst/>
          </a:prstGeom>
        </p:spPr>
      </p:pic>
    </p:spTree>
    <p:extLst>
      <p:ext uri="{BB962C8B-B14F-4D97-AF65-F5344CB8AC3E}">
        <p14:creationId xmlns:p14="http://schemas.microsoft.com/office/powerpoint/2010/main" val="2797723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25B71C-0D9B-B56B-522F-D7DDEE75D283}"/>
            </a:ext>
          </a:extLst>
        </p:cNvPr>
        <p:cNvGrpSpPr/>
        <p:nvPr/>
      </p:nvGrpSpPr>
      <p:grpSpPr>
        <a:xfrm>
          <a:off x="0" y="0"/>
          <a:ext cx="0" cy="0"/>
          <a:chOff x="0" y="0"/>
          <a:chExt cx="0" cy="0"/>
        </a:xfrm>
      </p:grpSpPr>
      <p:sp>
        <p:nvSpPr>
          <p:cNvPr id="11" name="Content Placeholder 3">
            <a:extLst>
              <a:ext uri="{FF2B5EF4-FFF2-40B4-BE49-F238E27FC236}">
                <a16:creationId xmlns:a16="http://schemas.microsoft.com/office/drawing/2014/main" id="{80B974B3-7499-BD09-520C-57BA4DAAE51D}"/>
              </a:ext>
            </a:extLst>
          </p:cNvPr>
          <p:cNvSpPr txBox="1">
            <a:spLocks/>
          </p:cNvSpPr>
          <p:nvPr/>
        </p:nvSpPr>
        <p:spPr>
          <a:xfrm>
            <a:off x="344031" y="860493"/>
            <a:ext cx="11518733" cy="5857590"/>
          </a:xfrm>
          <a:prstGeom prst="rect">
            <a:avLst/>
          </a:prstGeom>
        </p:spPr>
        <p:txBody>
          <a:bodyPr vert="horz" lIns="91440" tIns="45720" rIns="91440" bIns="45720" rtlCol="0" anchor="ctr">
            <a:noAutofit/>
          </a:bodyPr>
          <a:lst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a:buFont typeface="Wingdings" panose="020B0604020202020204" pitchFamily="34" charset="0"/>
              <a:buChar char="§"/>
            </a:pPr>
            <a:r>
              <a:rPr lang="en-US" sz="2000">
                <a:solidFill>
                  <a:schemeClr val="tx1">
                    <a:lumMod val="50000"/>
                  </a:schemeClr>
                </a:solidFill>
                <a:latin typeface="IBM Plex Sans"/>
                <a:ea typeface="Cambria"/>
                <a:cs typeface="Times New Roman"/>
              </a:rPr>
              <a:t>The LLMs ability to generate fluent and contextually-aware text is unparalleled.</a:t>
            </a:r>
            <a:endParaRPr lang="en-US">
              <a:solidFill>
                <a:schemeClr val="tx1">
                  <a:lumMod val="50000"/>
                </a:schemeClr>
              </a:solidFill>
            </a:endParaRPr>
          </a:p>
          <a:p>
            <a:pPr defTabSz="914400">
              <a:buFont typeface="Wingdings" panose="020B0604020202020204" pitchFamily="34" charset="0"/>
              <a:buChar char="§"/>
            </a:pPr>
            <a:r>
              <a:rPr lang="en-US" sz="2000">
                <a:solidFill>
                  <a:schemeClr val="tx1">
                    <a:lumMod val="50000"/>
                  </a:schemeClr>
                </a:solidFill>
                <a:latin typeface="IBM Plex Sans"/>
                <a:ea typeface="Cambria"/>
                <a:cs typeface="Times New Roman"/>
              </a:rPr>
              <a:t>However, this autoregressive, generative-first approach suffers from two fundamental weaknesses.</a:t>
            </a:r>
            <a:endParaRPr lang="en-US">
              <a:solidFill>
                <a:schemeClr val="tx1">
                  <a:lumMod val="50000"/>
                </a:schemeClr>
              </a:solidFill>
            </a:endParaRPr>
          </a:p>
          <a:p>
            <a:pPr lvl="1" defTabSz="914400">
              <a:buFont typeface="Courier New" panose="020B0604020202020204" pitchFamily="34" charset="0"/>
              <a:buChar char="o"/>
            </a:pPr>
            <a:r>
              <a:rPr lang="en-US" sz="2000">
                <a:solidFill>
                  <a:schemeClr val="tx1">
                    <a:lumMod val="50000"/>
                  </a:schemeClr>
                </a:solidFill>
                <a:latin typeface="IBM Plex Sans"/>
                <a:ea typeface="Cambria"/>
                <a:cs typeface="Times New Roman"/>
              </a:rPr>
              <a:t>LLMs struggle with </a:t>
            </a:r>
            <a:r>
              <a:rPr lang="en-US" sz="2000" b="1">
                <a:solidFill>
                  <a:schemeClr val="tx1">
                    <a:lumMod val="50000"/>
                  </a:schemeClr>
                </a:solidFill>
                <a:latin typeface="IBM Plex Sans"/>
                <a:ea typeface="Cambria"/>
                <a:cs typeface="Times New Roman"/>
              </a:rPr>
              <a:t>complex reasoning</a:t>
            </a:r>
            <a:r>
              <a:rPr lang="en-US" sz="2000">
                <a:solidFill>
                  <a:schemeClr val="tx1">
                    <a:lumMod val="50000"/>
                  </a:schemeClr>
                </a:solidFill>
                <a:latin typeface="IBM Plex Sans"/>
                <a:ea typeface="Cambria"/>
                <a:cs typeface="Times New Roman"/>
              </a:rPr>
              <a:t> and exhibit limited generalization to unseen domains or problems more complex than those in their training data. </a:t>
            </a:r>
            <a:endParaRPr lang="en-US">
              <a:solidFill>
                <a:schemeClr val="tx1">
                  <a:lumMod val="50000"/>
                </a:schemeClr>
              </a:solidFill>
              <a:ea typeface="Cambria"/>
              <a:cs typeface="Times New Roman"/>
            </a:endParaRPr>
          </a:p>
          <a:p>
            <a:pPr lvl="1" defTabSz="914400">
              <a:buFont typeface="Courier New" panose="020B0604020202020204" pitchFamily="34" charset="0"/>
              <a:buChar char="o"/>
            </a:pPr>
            <a:r>
              <a:rPr lang="en-US" sz="2000">
                <a:solidFill>
                  <a:schemeClr val="tx1">
                    <a:lumMod val="50000"/>
                  </a:schemeClr>
                </a:solidFill>
                <a:latin typeface="IBM Plex Sans"/>
                <a:ea typeface="Cambria"/>
                <a:cs typeface="Times New Roman"/>
              </a:rPr>
              <a:t>Their computational cost for inference is fixed; a model like GPT-4 expends the same amount of compute to the answer "what is the capital of France?" as it does to solve a multi-step logical puzzle. This fixed-cost inference prevents them from "thinking harder" about more difficult problems.</a:t>
            </a:r>
            <a:endParaRPr lang="en-US">
              <a:solidFill>
                <a:schemeClr val="tx1">
                  <a:lumMod val="50000"/>
                </a:schemeClr>
              </a:solidFill>
              <a:latin typeface="IBM Plex Sans"/>
            </a:endParaRPr>
          </a:p>
          <a:p>
            <a:pPr defTabSz="914400">
              <a:buFont typeface="Wingdings" panose="020B0604020202020204" pitchFamily="34" charset="0"/>
              <a:buChar char="§"/>
            </a:pPr>
            <a:r>
              <a:rPr lang="en-US" sz="2000">
                <a:solidFill>
                  <a:schemeClr val="tx1">
                    <a:lumMod val="50000"/>
                  </a:schemeClr>
                </a:solidFill>
                <a:latin typeface="IBM Plex Sans"/>
                <a:ea typeface="Cambria"/>
                <a:cs typeface="Times New Roman"/>
              </a:rPr>
              <a:t>This limitation highlights a critical distinction between solution generators and solution verifiers. For complex reasoning problems, the computational resources required for a generator to find a correct solution can scale exponentially with problem difficulty. In contrast, the resources required for a verifier to simply check if a given solution is correct often scale </a:t>
            </a:r>
            <a:r>
              <a:rPr lang="en-US" sz="2000" err="1">
                <a:solidFill>
                  <a:schemeClr val="tx1">
                    <a:lumMod val="50000"/>
                  </a:schemeClr>
                </a:solidFill>
                <a:latin typeface="IBM Plex Sans"/>
                <a:ea typeface="Cambria"/>
                <a:cs typeface="Times New Roman"/>
              </a:rPr>
              <a:t>polynomially</a:t>
            </a:r>
            <a:r>
              <a:rPr lang="en-US" sz="2000">
                <a:solidFill>
                  <a:schemeClr val="tx1">
                    <a:lumMod val="50000"/>
                  </a:schemeClr>
                </a:solidFill>
                <a:latin typeface="IBM Plex Sans"/>
                <a:ea typeface="Cambria"/>
                <a:cs typeface="Times New Roman"/>
              </a:rPr>
              <a:t>.</a:t>
            </a:r>
            <a:endParaRPr lang="en-US">
              <a:solidFill>
                <a:schemeClr val="tx1">
                  <a:lumMod val="50000"/>
                </a:schemeClr>
              </a:solidFill>
              <a:latin typeface="IBM Plex Sans"/>
            </a:endParaRPr>
          </a:p>
          <a:p>
            <a:pPr defTabSz="914400">
              <a:buFont typeface="Wingdings" panose="020B0604020202020204" pitchFamily="34" charset="0"/>
              <a:buChar char="§"/>
            </a:pPr>
            <a:endParaRPr lang="en-US" sz="2000">
              <a:latin typeface="Times New Roman"/>
              <a:ea typeface="Cambria"/>
              <a:cs typeface="Times New Roman"/>
            </a:endParaRPr>
          </a:p>
        </p:txBody>
      </p:sp>
      <p:sp>
        <p:nvSpPr>
          <p:cNvPr id="5" name="Slide Number Placeholder 4">
            <a:extLst>
              <a:ext uri="{FF2B5EF4-FFF2-40B4-BE49-F238E27FC236}">
                <a16:creationId xmlns:a16="http://schemas.microsoft.com/office/drawing/2014/main" id="{C806219F-21FE-FE94-699F-6A4ADBF5EE2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4267CD5E-26CF-4249-8540-BB1D07FD4227}" type="slidenum">
              <a:rPr lang="en-US" smtClean="0">
                <a:solidFill>
                  <a:schemeClr val="tx1">
                    <a:tint val="75000"/>
                  </a:schemeClr>
                </a:solidFill>
                <a:latin typeface="+mn-lt"/>
              </a:rPr>
              <a:pPr defTabSz="914400">
                <a:spcAft>
                  <a:spcPts val="600"/>
                </a:spcAft>
              </a:pPr>
              <a:t>13</a:t>
            </a:fld>
            <a:endParaRPr lang="en-US">
              <a:solidFill>
                <a:schemeClr val="tx1">
                  <a:tint val="75000"/>
                </a:schemeClr>
              </a:solidFill>
              <a:latin typeface="+mn-lt"/>
            </a:endParaRPr>
          </a:p>
        </p:txBody>
      </p:sp>
      <p:sp>
        <p:nvSpPr>
          <p:cNvPr id="29" name="Title 1">
            <a:extLst>
              <a:ext uri="{FF2B5EF4-FFF2-40B4-BE49-F238E27FC236}">
                <a16:creationId xmlns:a16="http://schemas.microsoft.com/office/drawing/2014/main" id="{0E5C7D47-189C-11CE-878B-3CC930799FD2}"/>
              </a:ext>
            </a:extLst>
          </p:cNvPr>
          <p:cNvSpPr txBox="1">
            <a:spLocks/>
          </p:cNvSpPr>
          <p:nvPr/>
        </p:nvSpPr>
        <p:spPr>
          <a:xfrm>
            <a:off x="646359" y="365127"/>
            <a:ext cx="10709031" cy="486971"/>
          </a:xfrm>
          <a:prstGeom prst="rect">
            <a:avLst/>
          </a:prstGeom>
        </p:spPr>
        <p:txBody>
          <a:bodyPr vert="horz" lIns="91440" tIns="45720" rIns="91440" bIns="45720" rtlCol="0" anchor="t">
            <a:noAutofit/>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a:defRPr/>
            </a:pPr>
            <a:r>
              <a:rPr lang="en-US" sz="3600">
                <a:solidFill>
                  <a:srgbClr val="363D45"/>
                </a:solidFill>
                <a:latin typeface="Times New Roman"/>
                <a:cs typeface="Times New Roman"/>
              </a:rPr>
              <a:t>LLMs are great, but ...</a:t>
            </a:r>
            <a:endParaRPr lang="en-US"/>
          </a:p>
        </p:txBody>
      </p:sp>
    </p:spTree>
    <p:extLst>
      <p:ext uri="{BB962C8B-B14F-4D97-AF65-F5344CB8AC3E}">
        <p14:creationId xmlns:p14="http://schemas.microsoft.com/office/powerpoint/2010/main" val="29120309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7459CF0-0443-F57C-274C-D931C1EC6DD1}"/>
            </a:ext>
          </a:extLst>
        </p:cNvPr>
        <p:cNvGrpSpPr/>
        <p:nvPr/>
      </p:nvGrpSpPr>
      <p:grpSpPr>
        <a:xfrm>
          <a:off x="0" y="0"/>
          <a:ext cx="0" cy="0"/>
          <a:chOff x="0" y="0"/>
          <a:chExt cx="0" cy="0"/>
        </a:xfrm>
      </p:grpSpPr>
      <p:sp>
        <p:nvSpPr>
          <p:cNvPr id="11" name="Content Placeholder 3">
            <a:extLst>
              <a:ext uri="{FF2B5EF4-FFF2-40B4-BE49-F238E27FC236}">
                <a16:creationId xmlns:a16="http://schemas.microsoft.com/office/drawing/2014/main" id="{BBDEFDA3-9753-6016-9770-4343E8A17A31}"/>
              </a:ext>
            </a:extLst>
          </p:cNvPr>
          <p:cNvSpPr txBox="1">
            <a:spLocks/>
          </p:cNvSpPr>
          <p:nvPr/>
        </p:nvSpPr>
        <p:spPr>
          <a:xfrm>
            <a:off x="344031" y="860493"/>
            <a:ext cx="11309966" cy="5857590"/>
          </a:xfrm>
          <a:prstGeom prst="rect">
            <a:avLst/>
          </a:prstGeom>
        </p:spPr>
        <p:txBody>
          <a:bodyPr vert="horz" lIns="91440" tIns="45720" rIns="91440" bIns="45720" rtlCol="0" anchor="ctr">
            <a:noAutofit/>
          </a:bodyPr>
          <a:lst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a:buFont typeface="Wingdings" panose="020B0604020202020204" pitchFamily="34" charset="0"/>
              <a:buChar char="§"/>
            </a:pPr>
            <a:r>
              <a:rPr lang="en-US">
                <a:solidFill>
                  <a:schemeClr val="tx1">
                    <a:lumMod val="50000"/>
                  </a:schemeClr>
                </a:solidFill>
                <a:latin typeface="Times New Roman"/>
                <a:ea typeface="Cambria"/>
                <a:cs typeface="Times New Roman"/>
              </a:rPr>
              <a:t>As part of this project, we are exploring use of energy-based models and their adoption for a more robust and generalizable reasoning system can be built by adopting an EBM-centric, verification-first approach. </a:t>
            </a:r>
          </a:p>
          <a:p>
            <a:pPr defTabSz="914400">
              <a:buFont typeface="Wingdings" panose="020B0604020202020204" pitchFamily="34" charset="0"/>
              <a:buChar char="§"/>
            </a:pPr>
            <a:r>
              <a:rPr lang="en-US">
                <a:solidFill>
                  <a:schemeClr val="tx1">
                    <a:lumMod val="50000"/>
                  </a:schemeClr>
                </a:solidFill>
                <a:latin typeface="Times New Roman"/>
                <a:ea typeface="Cambria"/>
                <a:cs typeface="Times New Roman"/>
              </a:rPr>
              <a:t>Energy-Based Models (EBMs) learn a scalar energy function that assigns low energy to correct or plausible solutions and high energy to incorrect ones. Recent work has demonstrated that this iterative, energy-based paradigm provides a powerful framework for generalization. Studies such as Learning Iterative Reasoning through Energy Minimization, Learning Iterative Reasoning through Energy Diffusion, and Generalizable Reasoning through Compositional Minimization have shown that EBMs can effectively generalize to new, more complex problems in a way that end-to-end generative models cannot. </a:t>
            </a:r>
            <a:endParaRPr lang="en-US">
              <a:solidFill>
                <a:schemeClr val="tx1">
                  <a:lumMod val="50000"/>
                </a:schemeClr>
              </a:solidFill>
              <a:latin typeface="Times New Roman"/>
              <a:cs typeface="Times New Roman"/>
            </a:endParaRPr>
          </a:p>
          <a:p>
            <a:pPr defTabSz="914400">
              <a:buFont typeface="Wingdings" panose="020B0604020202020204" pitchFamily="34" charset="0"/>
              <a:buChar char="§"/>
            </a:pPr>
            <a:r>
              <a:rPr lang="en-US">
                <a:solidFill>
                  <a:schemeClr val="tx1">
                    <a:lumMod val="50000"/>
                  </a:schemeClr>
                </a:solidFill>
                <a:latin typeface="Times New Roman"/>
                <a:ea typeface="Cambria"/>
                <a:cs typeface="Times New Roman"/>
              </a:rPr>
              <a:t>Despite this promise, the adoption of deep EBMs has been historically hindered by their notoriously unstable and computationally expensive training dynamics. To build a system that is both powerful and practical, we must try to overcome these hurdles. </a:t>
            </a:r>
          </a:p>
          <a:p>
            <a:pPr defTabSz="914400">
              <a:buFont typeface="Wingdings" panose="020B0604020202020204" pitchFamily="34" charset="0"/>
              <a:buChar char="§"/>
            </a:pPr>
            <a:r>
              <a:rPr lang="en-US">
                <a:solidFill>
                  <a:schemeClr val="tx1">
                    <a:lumMod val="50000"/>
                  </a:schemeClr>
                </a:solidFill>
                <a:latin typeface="Arial"/>
                <a:ea typeface="Cambria"/>
                <a:cs typeface="Arial"/>
              </a:rPr>
              <a:t>We utilize HVAE combined with EBM to establish a robust, reasoning-based Q/A system</a:t>
            </a:r>
            <a:br>
              <a:rPr lang="en-US">
                <a:latin typeface="Arial"/>
                <a:ea typeface="Cambria"/>
                <a:cs typeface="Arial"/>
              </a:rPr>
            </a:br>
            <a:endParaRPr lang="en-US" sz="1000">
              <a:solidFill>
                <a:schemeClr val="tx1">
                  <a:lumMod val="50000"/>
                </a:schemeClr>
              </a:solidFill>
              <a:latin typeface="Arial"/>
              <a:ea typeface="Cambria"/>
              <a:cs typeface="Arial"/>
            </a:endParaRPr>
          </a:p>
        </p:txBody>
      </p:sp>
      <p:sp>
        <p:nvSpPr>
          <p:cNvPr id="5" name="Slide Number Placeholder 4">
            <a:extLst>
              <a:ext uri="{FF2B5EF4-FFF2-40B4-BE49-F238E27FC236}">
                <a16:creationId xmlns:a16="http://schemas.microsoft.com/office/drawing/2014/main" id="{F3510E03-9146-4D8D-E34B-406C0C5F58B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4267CD5E-26CF-4249-8540-BB1D07FD4227}" type="slidenum">
              <a:rPr lang="en-US" smtClean="0">
                <a:solidFill>
                  <a:schemeClr val="tx1">
                    <a:tint val="75000"/>
                  </a:schemeClr>
                </a:solidFill>
                <a:latin typeface="+mn-lt"/>
              </a:rPr>
              <a:pPr defTabSz="914400">
                <a:spcAft>
                  <a:spcPts val="600"/>
                </a:spcAft>
              </a:pPr>
              <a:t>14</a:t>
            </a:fld>
            <a:endParaRPr lang="en-US">
              <a:solidFill>
                <a:schemeClr val="tx1">
                  <a:tint val="75000"/>
                </a:schemeClr>
              </a:solidFill>
              <a:latin typeface="+mn-lt"/>
            </a:endParaRPr>
          </a:p>
        </p:txBody>
      </p:sp>
      <p:sp>
        <p:nvSpPr>
          <p:cNvPr id="29" name="Title 1">
            <a:extLst>
              <a:ext uri="{FF2B5EF4-FFF2-40B4-BE49-F238E27FC236}">
                <a16:creationId xmlns:a16="http://schemas.microsoft.com/office/drawing/2014/main" id="{CD474292-1F47-FD5D-F26A-4FD0838AEA6A}"/>
              </a:ext>
            </a:extLst>
          </p:cNvPr>
          <p:cNvSpPr txBox="1">
            <a:spLocks/>
          </p:cNvSpPr>
          <p:nvPr/>
        </p:nvSpPr>
        <p:spPr>
          <a:xfrm>
            <a:off x="646359" y="365127"/>
            <a:ext cx="10709031" cy="486971"/>
          </a:xfrm>
          <a:prstGeom prst="rect">
            <a:avLst/>
          </a:prstGeom>
        </p:spPr>
        <p:txBody>
          <a:bodyPr vert="horz" lIns="91440" tIns="45720" rIns="91440" bIns="45720" rtlCol="0" anchor="t">
            <a:noAutofit/>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a:defRPr/>
            </a:pPr>
            <a:r>
              <a:rPr lang="en-US" sz="3600">
                <a:solidFill>
                  <a:srgbClr val="363D45"/>
                </a:solidFill>
                <a:latin typeface="Times New Roman"/>
                <a:cs typeface="Times New Roman"/>
              </a:rPr>
              <a:t>Contributions</a:t>
            </a:r>
            <a:endParaRPr lang="en-US"/>
          </a:p>
        </p:txBody>
      </p:sp>
    </p:spTree>
    <p:extLst>
      <p:ext uri="{BB962C8B-B14F-4D97-AF65-F5344CB8AC3E}">
        <p14:creationId xmlns:p14="http://schemas.microsoft.com/office/powerpoint/2010/main" val="3822399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3893467-4DFC-31B2-E949-19458D5400F8}"/>
            </a:ext>
          </a:extLst>
        </p:cNvPr>
        <p:cNvGrpSpPr/>
        <p:nvPr/>
      </p:nvGrpSpPr>
      <p:grpSpPr>
        <a:xfrm>
          <a:off x="0" y="0"/>
          <a:ext cx="0" cy="0"/>
          <a:chOff x="0" y="0"/>
          <a:chExt cx="0" cy="0"/>
        </a:xfrm>
      </p:grpSpPr>
      <p:sp>
        <p:nvSpPr>
          <p:cNvPr id="11" name="Content Placeholder 3">
            <a:extLst>
              <a:ext uri="{FF2B5EF4-FFF2-40B4-BE49-F238E27FC236}">
                <a16:creationId xmlns:a16="http://schemas.microsoft.com/office/drawing/2014/main" id="{1EADDBF9-D1B8-BD52-BE3F-8214747261DF}"/>
              </a:ext>
            </a:extLst>
          </p:cNvPr>
          <p:cNvSpPr txBox="1">
            <a:spLocks/>
          </p:cNvSpPr>
          <p:nvPr/>
        </p:nvSpPr>
        <p:spPr>
          <a:xfrm>
            <a:off x="344031" y="860493"/>
            <a:ext cx="11309966" cy="5857590"/>
          </a:xfrm>
          <a:prstGeom prst="rect">
            <a:avLst/>
          </a:prstGeom>
        </p:spPr>
        <p:txBody>
          <a:bodyPr vert="horz" lIns="91440" tIns="45720" rIns="91440" bIns="45720" rtlCol="0" anchor="ctr">
            <a:noAutofit/>
          </a:bodyPr>
          <a:lst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a:buFont typeface="Wingdings" panose="020B0604020202020204" pitchFamily="34" charset="0"/>
              <a:buChar char="§"/>
            </a:pPr>
            <a:r>
              <a:rPr lang="en-US" dirty="0">
                <a:solidFill>
                  <a:schemeClr val="tx1">
                    <a:lumMod val="50000"/>
                  </a:schemeClr>
                </a:solidFill>
                <a:latin typeface="Times New Roman"/>
                <a:ea typeface="Cambria"/>
                <a:cs typeface="Times New Roman"/>
              </a:rPr>
              <a:t>Compute Constraints.</a:t>
            </a:r>
          </a:p>
          <a:p>
            <a:pPr defTabSz="914400">
              <a:buFont typeface="Wingdings" panose="020B0604020202020204" pitchFamily="34" charset="0"/>
              <a:buChar char="§"/>
            </a:pPr>
            <a:endParaRPr lang="en-US" dirty="0">
              <a:solidFill>
                <a:schemeClr val="tx1">
                  <a:lumMod val="50000"/>
                </a:schemeClr>
              </a:solidFill>
              <a:latin typeface="Times New Roman"/>
              <a:ea typeface="Cambria"/>
              <a:cs typeface="Times New Roman"/>
            </a:endParaRPr>
          </a:p>
          <a:p>
            <a:pPr defTabSz="914400">
              <a:buFont typeface="Wingdings" panose="020B0604020202020204" pitchFamily="34" charset="0"/>
              <a:buChar char="§"/>
            </a:pPr>
            <a:r>
              <a:rPr lang="en-US" dirty="0">
                <a:solidFill>
                  <a:schemeClr val="tx1">
                    <a:lumMod val="50000"/>
                  </a:schemeClr>
                </a:solidFill>
                <a:latin typeface="Times New Roman"/>
                <a:ea typeface="Cambria"/>
                <a:cs typeface="Times New Roman"/>
              </a:rPr>
              <a:t>Large-Scale Multi-Component Design leading to multiple unexpected failures. </a:t>
            </a:r>
            <a:endParaRPr lang="en-US" dirty="0">
              <a:solidFill>
                <a:schemeClr val="tx1">
                  <a:lumMod val="50000"/>
                </a:schemeClr>
              </a:solidFill>
            </a:endParaRPr>
          </a:p>
          <a:p>
            <a:pPr defTabSz="914400">
              <a:buFont typeface="Wingdings" panose="020B0604020202020204" pitchFamily="34" charset="0"/>
              <a:buChar char="§"/>
            </a:pPr>
            <a:endParaRPr lang="en-US" dirty="0">
              <a:solidFill>
                <a:schemeClr val="tx1">
                  <a:lumMod val="50000"/>
                </a:schemeClr>
              </a:solidFill>
              <a:latin typeface="Times New Roman"/>
              <a:ea typeface="Cambria"/>
              <a:cs typeface="Times New Roman"/>
            </a:endParaRPr>
          </a:p>
          <a:p>
            <a:pPr defTabSz="914400">
              <a:buFont typeface="Wingdings" panose="020B0604020202020204" pitchFamily="34" charset="0"/>
              <a:buChar char="§"/>
            </a:pPr>
            <a:r>
              <a:rPr lang="en-US" dirty="0">
                <a:solidFill>
                  <a:schemeClr val="tx1">
                    <a:lumMod val="50000"/>
                  </a:schemeClr>
                </a:solidFill>
                <a:latin typeface="Times New Roman"/>
                <a:ea typeface="Cambria"/>
                <a:cs typeface="Times New Roman"/>
              </a:rPr>
              <a:t>Dataset Domain Shift.</a:t>
            </a:r>
            <a:endParaRPr lang="en-US" dirty="0">
              <a:solidFill>
                <a:schemeClr val="tx1">
                  <a:lumMod val="50000"/>
                </a:schemeClr>
              </a:solidFill>
            </a:endParaRPr>
          </a:p>
          <a:p>
            <a:pPr defTabSz="914400">
              <a:buFont typeface="Wingdings" panose="020B0604020202020204" pitchFamily="34" charset="0"/>
              <a:buChar char="§"/>
            </a:pPr>
            <a:endParaRPr lang="en-US" dirty="0">
              <a:solidFill>
                <a:schemeClr val="tx1">
                  <a:lumMod val="50000"/>
                </a:schemeClr>
              </a:solidFill>
              <a:latin typeface="Times New Roman"/>
              <a:ea typeface="Cambria"/>
              <a:cs typeface="Times New Roman"/>
            </a:endParaRPr>
          </a:p>
          <a:p>
            <a:pPr defTabSz="914400">
              <a:buFont typeface="Wingdings" panose="020B0604020202020204" pitchFamily="34" charset="0"/>
              <a:buChar char="§"/>
            </a:pPr>
            <a:r>
              <a:rPr lang="en-US" dirty="0">
                <a:solidFill>
                  <a:schemeClr val="tx1">
                    <a:lumMod val="50000"/>
                  </a:schemeClr>
                </a:solidFill>
                <a:latin typeface="Times New Roman"/>
                <a:ea typeface="Cambria"/>
                <a:cs typeface="Times New Roman"/>
              </a:rPr>
              <a:t>Limited Engineering Guidance for EBMs.</a:t>
            </a:r>
            <a:endParaRPr lang="en-US" dirty="0">
              <a:solidFill>
                <a:schemeClr val="tx1">
                  <a:lumMod val="50000"/>
                </a:schemeClr>
              </a:solidFill>
              <a:latin typeface="Times New Roman"/>
              <a:ea typeface="Cambria"/>
              <a:cs typeface="Arial"/>
            </a:endParaRPr>
          </a:p>
        </p:txBody>
      </p:sp>
      <p:sp>
        <p:nvSpPr>
          <p:cNvPr id="5" name="Slide Number Placeholder 4">
            <a:extLst>
              <a:ext uri="{FF2B5EF4-FFF2-40B4-BE49-F238E27FC236}">
                <a16:creationId xmlns:a16="http://schemas.microsoft.com/office/drawing/2014/main" id="{F18E9310-FBDA-9EA1-6D78-F1F80916D48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4267CD5E-26CF-4249-8540-BB1D07FD4227}" type="slidenum">
              <a:rPr lang="en-US" smtClean="0">
                <a:solidFill>
                  <a:schemeClr val="tx1">
                    <a:tint val="75000"/>
                  </a:schemeClr>
                </a:solidFill>
                <a:latin typeface="+mn-lt"/>
              </a:rPr>
              <a:pPr defTabSz="914400">
                <a:spcAft>
                  <a:spcPts val="600"/>
                </a:spcAft>
              </a:pPr>
              <a:t>15</a:t>
            </a:fld>
            <a:endParaRPr lang="en-US">
              <a:solidFill>
                <a:schemeClr val="tx1">
                  <a:tint val="75000"/>
                </a:schemeClr>
              </a:solidFill>
              <a:latin typeface="+mn-lt"/>
            </a:endParaRPr>
          </a:p>
        </p:txBody>
      </p:sp>
      <p:sp>
        <p:nvSpPr>
          <p:cNvPr id="29" name="Title 1">
            <a:extLst>
              <a:ext uri="{FF2B5EF4-FFF2-40B4-BE49-F238E27FC236}">
                <a16:creationId xmlns:a16="http://schemas.microsoft.com/office/drawing/2014/main" id="{317BAF3E-A742-1BF4-C4D8-4D7125982032}"/>
              </a:ext>
            </a:extLst>
          </p:cNvPr>
          <p:cNvSpPr txBox="1">
            <a:spLocks/>
          </p:cNvSpPr>
          <p:nvPr/>
        </p:nvSpPr>
        <p:spPr>
          <a:xfrm>
            <a:off x="646359" y="365127"/>
            <a:ext cx="10709031" cy="486971"/>
          </a:xfrm>
          <a:prstGeom prst="rect">
            <a:avLst/>
          </a:prstGeom>
        </p:spPr>
        <p:txBody>
          <a:bodyPr vert="horz" lIns="91440" tIns="45720" rIns="91440" bIns="45720" rtlCol="0" anchor="t">
            <a:noAutofit/>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a:defRPr/>
            </a:pPr>
            <a:r>
              <a:rPr lang="en-US" sz="3600" dirty="0">
                <a:solidFill>
                  <a:srgbClr val="363D45"/>
                </a:solidFill>
                <a:latin typeface="Times New Roman"/>
                <a:cs typeface="Times New Roman"/>
              </a:rPr>
              <a:t>Project Challenges</a:t>
            </a:r>
            <a:endParaRPr lang="en-US" dirty="0"/>
          </a:p>
        </p:txBody>
      </p:sp>
      <p:pic>
        <p:nvPicPr>
          <p:cNvPr id="2" name="Picture 1" descr="A pink background with black text&#10;&#10;AI-generated content may be incorrect.">
            <a:extLst>
              <a:ext uri="{FF2B5EF4-FFF2-40B4-BE49-F238E27FC236}">
                <a16:creationId xmlns:a16="http://schemas.microsoft.com/office/drawing/2014/main" id="{E9ED7588-C6A8-D863-3A09-9D571E09CD35}"/>
              </a:ext>
            </a:extLst>
          </p:cNvPr>
          <p:cNvPicPr>
            <a:picLocks noChangeAspect="1"/>
          </p:cNvPicPr>
          <p:nvPr/>
        </p:nvPicPr>
        <p:blipFill>
          <a:blip r:embed="rId2"/>
          <a:stretch>
            <a:fillRect/>
          </a:stretch>
        </p:blipFill>
        <p:spPr>
          <a:xfrm>
            <a:off x="354904" y="1325307"/>
            <a:ext cx="11837096" cy="762731"/>
          </a:xfrm>
          <a:prstGeom prst="rect">
            <a:avLst/>
          </a:prstGeom>
        </p:spPr>
      </p:pic>
    </p:spTree>
    <p:extLst>
      <p:ext uri="{BB962C8B-B14F-4D97-AF65-F5344CB8AC3E}">
        <p14:creationId xmlns:p14="http://schemas.microsoft.com/office/powerpoint/2010/main" val="3820447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9C6D6-B306-3845-27E2-262F1BCE89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92A820-452F-7FFB-C338-A0ADCDAFDDD0}"/>
              </a:ext>
            </a:extLst>
          </p:cNvPr>
          <p:cNvSpPr>
            <a:spLocks noGrp="1"/>
          </p:cNvSpPr>
          <p:nvPr>
            <p:ph type="ctrTitle"/>
          </p:nvPr>
        </p:nvSpPr>
        <p:spPr>
          <a:xfrm>
            <a:off x="1988462" y="1934650"/>
            <a:ext cx="7280733" cy="2061531"/>
          </a:xfrm>
        </p:spPr>
        <p:txBody>
          <a:bodyPr>
            <a:normAutofit/>
          </a:bodyPr>
          <a:lstStyle/>
          <a:p>
            <a:pPr algn="ctr"/>
            <a:r>
              <a:rPr lang="en-US">
                <a:latin typeface="Saira Condensed Condensed Light"/>
              </a:rPr>
              <a:t>Datasets Considered</a:t>
            </a:r>
            <a:endParaRPr lang="en-US"/>
          </a:p>
        </p:txBody>
      </p:sp>
      <p:sp>
        <p:nvSpPr>
          <p:cNvPr id="3" name="Subtitle 2">
            <a:extLst>
              <a:ext uri="{FF2B5EF4-FFF2-40B4-BE49-F238E27FC236}">
                <a16:creationId xmlns:a16="http://schemas.microsoft.com/office/drawing/2014/main" id="{43D8D2A3-35A6-2C95-A750-AC80F988297E}"/>
              </a:ext>
            </a:extLst>
          </p:cNvPr>
          <p:cNvSpPr>
            <a:spLocks noGrp="1"/>
          </p:cNvSpPr>
          <p:nvPr>
            <p:ph type="subTitle" idx="1"/>
          </p:nvPr>
        </p:nvSpPr>
        <p:spPr/>
        <p:txBody>
          <a:bodyPr vert="horz" lIns="91440" tIns="45720" rIns="91440" bIns="45720" rtlCol="0" anchor="t">
            <a:normAutofit/>
          </a:bodyPr>
          <a:lstStyle/>
          <a:p>
            <a:r>
              <a:rPr lang="en-US">
                <a:latin typeface="IBM Plex Sans"/>
              </a:rPr>
              <a:t>Datasets we have considered so far</a:t>
            </a:r>
            <a:endParaRPr lang="en-US"/>
          </a:p>
        </p:txBody>
      </p:sp>
      <p:sp>
        <p:nvSpPr>
          <p:cNvPr id="5" name="Date Placeholder 4">
            <a:extLst>
              <a:ext uri="{FF2B5EF4-FFF2-40B4-BE49-F238E27FC236}">
                <a16:creationId xmlns:a16="http://schemas.microsoft.com/office/drawing/2014/main" id="{B78C15CC-7552-F633-61CF-95B731A49241}"/>
              </a:ext>
            </a:extLst>
          </p:cNvPr>
          <p:cNvSpPr>
            <a:spLocks noGrp="1"/>
          </p:cNvSpPr>
          <p:nvPr>
            <p:ph type="dt" sz="half" idx="10"/>
          </p:nvPr>
        </p:nvSpPr>
        <p:spPr/>
        <p:txBody>
          <a:bodyPr/>
          <a:lstStyle/>
          <a:p>
            <a:r>
              <a:rPr lang="en-US"/>
              <a:t>Date</a:t>
            </a:r>
          </a:p>
        </p:txBody>
      </p:sp>
      <p:sp>
        <p:nvSpPr>
          <p:cNvPr id="7" name="TextBox 6">
            <a:extLst>
              <a:ext uri="{FF2B5EF4-FFF2-40B4-BE49-F238E27FC236}">
                <a16:creationId xmlns:a16="http://schemas.microsoft.com/office/drawing/2014/main" id="{E8755D8B-9EF0-BE7D-BFB0-09CBA533B7E0}"/>
              </a:ext>
            </a:extLst>
          </p:cNvPr>
          <p:cNvSpPr txBox="1"/>
          <p:nvPr/>
        </p:nvSpPr>
        <p:spPr>
          <a:xfrm>
            <a:off x="10667999" y="6273799"/>
            <a:ext cx="15262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ighlight>
                  <a:srgbClr val="A32638"/>
                </a:highlight>
                <a:latin typeface="Times New Roman"/>
                <a:ea typeface="Calibri"/>
                <a:cs typeface="Times New Roman"/>
              </a:rPr>
              <a:t>May 06, 2025</a:t>
            </a:r>
            <a:endParaRPr lang="en-US">
              <a:highlight>
                <a:srgbClr val="A32638"/>
              </a:highlight>
              <a:latin typeface="Times New Roman"/>
              <a:cs typeface="Times New Roman"/>
            </a:endParaRPr>
          </a:p>
        </p:txBody>
      </p:sp>
    </p:spTree>
    <p:extLst>
      <p:ext uri="{BB962C8B-B14F-4D97-AF65-F5344CB8AC3E}">
        <p14:creationId xmlns:p14="http://schemas.microsoft.com/office/powerpoint/2010/main" val="2617728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AA32C-CEE3-3B6C-28C0-7951EDD1EB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5FF832-0842-A316-3C93-ECE101DDEBD1}"/>
              </a:ext>
            </a:extLst>
          </p:cNvPr>
          <p:cNvSpPr>
            <a:spLocks noGrp="1"/>
          </p:cNvSpPr>
          <p:nvPr>
            <p:ph type="title"/>
          </p:nvPr>
        </p:nvSpPr>
        <p:spPr>
          <a:xfrm>
            <a:off x="644769" y="365125"/>
            <a:ext cx="10710619" cy="1325563"/>
          </a:xfrm>
        </p:spPr>
        <p:txBody>
          <a:bodyPr anchor="t">
            <a:normAutofit/>
          </a:bodyPr>
          <a:lstStyle/>
          <a:p>
            <a:r>
              <a:rPr lang="en-US" sz="3600" err="1">
                <a:latin typeface="Times New Roman"/>
                <a:cs typeface="Times New Roman"/>
              </a:rPr>
              <a:t>SQuAD</a:t>
            </a:r>
            <a:r>
              <a:rPr lang="en-US" sz="3600">
                <a:latin typeface="Times New Roman"/>
                <a:cs typeface="Times New Roman"/>
              </a:rPr>
              <a:t>: Stanford Question Answer Dataset</a:t>
            </a:r>
          </a:p>
        </p:txBody>
      </p:sp>
      <p:sp>
        <p:nvSpPr>
          <p:cNvPr id="4" name="Slide Number Placeholder 3">
            <a:extLst>
              <a:ext uri="{FF2B5EF4-FFF2-40B4-BE49-F238E27FC236}">
                <a16:creationId xmlns:a16="http://schemas.microsoft.com/office/drawing/2014/main" id="{7A3D5B87-C3DC-5369-FAA7-5421A08F2650}"/>
              </a:ext>
            </a:extLst>
          </p:cNvPr>
          <p:cNvSpPr>
            <a:spLocks noGrp="1"/>
          </p:cNvSpPr>
          <p:nvPr>
            <p:ph type="sldNum" sz="quarter" idx="12"/>
          </p:nvPr>
        </p:nvSpPr>
        <p:spPr>
          <a:xfrm>
            <a:off x="9375913" y="6276840"/>
            <a:ext cx="2743200" cy="365125"/>
          </a:xfrm>
        </p:spPr>
        <p:txBody>
          <a:bodyPr anchor="ctr">
            <a:normAutofit/>
          </a:bodyPr>
          <a:lstStyle/>
          <a:p>
            <a:pPr>
              <a:spcAft>
                <a:spcPts val="600"/>
              </a:spcAft>
            </a:pPr>
            <a:fld id="{4267CD5E-26CF-4249-8540-BB1D07FD4227}" type="slidenum">
              <a:rPr lang="en-US" smtClean="0"/>
              <a:pPr>
                <a:spcAft>
                  <a:spcPts val="600"/>
                </a:spcAft>
              </a:pPr>
              <a:t>17</a:t>
            </a:fld>
            <a:endParaRPr lang="en-US"/>
          </a:p>
        </p:txBody>
      </p:sp>
      <p:pic>
        <p:nvPicPr>
          <p:cNvPr id="8" name="Content Placeholder 7" descr="664cd2bfbf.png">
            <a:extLst>
              <a:ext uri="{FF2B5EF4-FFF2-40B4-BE49-F238E27FC236}">
                <a16:creationId xmlns:a16="http://schemas.microsoft.com/office/drawing/2014/main" id="{1F1B9039-70A1-EF7B-542D-48F8C9308234}"/>
              </a:ext>
            </a:extLst>
          </p:cNvPr>
          <p:cNvPicPr>
            <a:picLocks noGrp="1" noChangeAspect="1"/>
          </p:cNvPicPr>
          <p:nvPr>
            <p:ph idx="1"/>
          </p:nvPr>
        </p:nvPicPr>
        <p:blipFill>
          <a:blip r:embed="rId2"/>
          <a:srcRect t="20486" r="3851" b="4857"/>
          <a:stretch>
            <a:fillRect/>
          </a:stretch>
        </p:blipFill>
        <p:spPr>
          <a:xfrm>
            <a:off x="644819" y="1026754"/>
            <a:ext cx="10467079" cy="5468482"/>
          </a:xfrm>
          <a:prstGeom prst="rect">
            <a:avLst/>
          </a:prstGeom>
        </p:spPr>
      </p:pic>
    </p:spTree>
    <p:extLst>
      <p:ext uri="{BB962C8B-B14F-4D97-AF65-F5344CB8AC3E}">
        <p14:creationId xmlns:p14="http://schemas.microsoft.com/office/powerpoint/2010/main" val="2055384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4480A92-B600-4CA0-DE08-556608432B1B}"/>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645C03-9388-F9AE-74F8-94351841EA0D}"/>
              </a:ext>
            </a:extLst>
          </p:cNvPr>
          <p:cNvSpPr>
            <a:spLocks noGrp="1"/>
          </p:cNvSpPr>
          <p:nvPr>
            <p:ph type="title"/>
          </p:nvPr>
        </p:nvSpPr>
        <p:spPr>
          <a:xfrm>
            <a:off x="957072" y="409255"/>
            <a:ext cx="5020330" cy="1530251"/>
          </a:xfrm>
        </p:spPr>
        <p:txBody>
          <a:bodyPr>
            <a:normAutofit/>
          </a:bodyPr>
          <a:lstStyle/>
          <a:p>
            <a:r>
              <a:rPr lang="en-US" sz="3300">
                <a:solidFill>
                  <a:schemeClr val="tx2"/>
                </a:solidFill>
                <a:latin typeface="Times New Roman"/>
                <a:ea typeface="+mj-lt"/>
                <a:cs typeface="+mj-lt"/>
              </a:rPr>
              <a:t>    Hugging Face H4 </a:t>
            </a:r>
            <a:br>
              <a:rPr lang="en-US" sz="3300">
                <a:solidFill>
                  <a:schemeClr val="tx2"/>
                </a:solidFill>
                <a:latin typeface="Times New Roman"/>
                <a:ea typeface="+mj-lt"/>
                <a:cs typeface="+mj-lt"/>
              </a:rPr>
            </a:br>
            <a:r>
              <a:rPr lang="en-US" sz="3300">
                <a:solidFill>
                  <a:schemeClr val="tx2"/>
                </a:solidFill>
                <a:latin typeface="Times New Roman"/>
                <a:ea typeface="+mj-lt"/>
                <a:cs typeface="+mj-lt"/>
              </a:rPr>
              <a:t>stack-exchange-preferences</a:t>
            </a:r>
          </a:p>
          <a:p>
            <a:endParaRPr lang="en-US" sz="3300">
              <a:solidFill>
                <a:schemeClr val="tx2"/>
              </a:solidFill>
              <a:latin typeface="Times New Roman"/>
              <a:cs typeface="Times New Roman"/>
            </a:endParaRPr>
          </a:p>
        </p:txBody>
      </p:sp>
      <p:sp>
        <p:nvSpPr>
          <p:cNvPr id="5" name="Content Placeholder 4">
            <a:extLst>
              <a:ext uri="{FF2B5EF4-FFF2-40B4-BE49-F238E27FC236}">
                <a16:creationId xmlns:a16="http://schemas.microsoft.com/office/drawing/2014/main" id="{215BC840-5FF7-056D-B7C2-51DA37F3BAE1}"/>
              </a:ext>
            </a:extLst>
          </p:cNvPr>
          <p:cNvSpPr>
            <a:spLocks noGrp="1"/>
          </p:cNvSpPr>
          <p:nvPr>
            <p:ph idx="1"/>
          </p:nvPr>
        </p:nvSpPr>
        <p:spPr>
          <a:xfrm>
            <a:off x="804672" y="2421683"/>
            <a:ext cx="4765949" cy="3353476"/>
          </a:xfrm>
        </p:spPr>
        <p:txBody>
          <a:bodyPr vert="horz" lIns="91440" tIns="45720" rIns="91440" bIns="45720" rtlCol="0" anchor="t">
            <a:normAutofit/>
          </a:bodyPr>
          <a:lstStyle/>
          <a:p>
            <a:r>
              <a:rPr lang="en-US" sz="1800">
                <a:solidFill>
                  <a:schemeClr val="tx2"/>
                </a:solidFill>
              </a:rPr>
              <a:t>Stack Overflow Data Dump</a:t>
            </a:r>
          </a:p>
          <a:p>
            <a:r>
              <a:rPr lang="en-US" sz="1800">
                <a:solidFill>
                  <a:schemeClr val="tx2"/>
                </a:solidFill>
              </a:rPr>
              <a:t>More than 10 million rows</a:t>
            </a:r>
          </a:p>
          <a:p>
            <a:endParaRPr lang="en-US" sz="1800">
              <a:solidFill>
                <a:schemeClr val="tx2"/>
              </a:solidFill>
            </a:endParaRPr>
          </a:p>
          <a:p>
            <a:r>
              <a:rPr lang="en-US" sz="1800">
                <a:solidFill>
                  <a:schemeClr val="tx2"/>
                </a:solidFill>
              </a:rPr>
              <a:t>We have focused on Physics Stack Exchange Dataset</a:t>
            </a:r>
          </a:p>
          <a:p>
            <a:r>
              <a:rPr lang="en-US" sz="1800">
                <a:solidFill>
                  <a:schemeClr val="tx2"/>
                </a:solidFill>
              </a:rPr>
              <a:t>~36,000 training samples (after QA pair matching)</a:t>
            </a:r>
          </a:p>
        </p:txBody>
      </p:sp>
      <p:grpSp>
        <p:nvGrpSpPr>
          <p:cNvPr id="18" name="Group 17">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19" name="Freeform: Shape 18">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Graphic 8" descr="Physics">
            <a:extLst>
              <a:ext uri="{FF2B5EF4-FFF2-40B4-BE49-F238E27FC236}">
                <a16:creationId xmlns:a16="http://schemas.microsoft.com/office/drawing/2014/main" id="{A2313F63-1122-139E-63D2-F8C67C8641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08392" y="3443892"/>
            <a:ext cx="4142232" cy="893759"/>
          </a:xfrm>
          <a:prstGeom prst="rect">
            <a:avLst/>
          </a:prstGeom>
        </p:spPr>
      </p:pic>
      <p:sp>
        <p:nvSpPr>
          <p:cNvPr id="4" name="Slide Number Placeholder 3">
            <a:extLst>
              <a:ext uri="{FF2B5EF4-FFF2-40B4-BE49-F238E27FC236}">
                <a16:creationId xmlns:a16="http://schemas.microsoft.com/office/drawing/2014/main" id="{24305AB7-51FF-2842-B502-6EA75CB50F13}"/>
              </a:ext>
            </a:extLst>
          </p:cNvPr>
          <p:cNvSpPr>
            <a:spLocks noGrp="1"/>
          </p:cNvSpPr>
          <p:nvPr>
            <p:ph type="sldNum" sz="quarter" idx="12"/>
          </p:nvPr>
        </p:nvSpPr>
        <p:spPr>
          <a:xfrm>
            <a:off x="8610600" y="6356350"/>
            <a:ext cx="2743200" cy="365125"/>
          </a:xfrm>
        </p:spPr>
        <p:txBody>
          <a:bodyPr>
            <a:normAutofit/>
          </a:bodyPr>
          <a:lstStyle/>
          <a:p>
            <a:pPr>
              <a:spcAft>
                <a:spcPts val="600"/>
              </a:spcAft>
            </a:pPr>
            <a:fld id="{4267CD5E-26CF-4249-8540-BB1D07FD4227}" type="slidenum">
              <a:rPr lang="en-US" smtClean="0"/>
              <a:pPr>
                <a:spcAft>
                  <a:spcPts val="600"/>
                </a:spcAft>
              </a:pPr>
              <a:t>18</a:t>
            </a:fld>
            <a:endParaRPr lang="en-US"/>
          </a:p>
        </p:txBody>
      </p:sp>
      <p:pic>
        <p:nvPicPr>
          <p:cNvPr id="6" name="Picture 5" descr="HuggingFace Color Logo (DarkMod)">
            <a:extLst>
              <a:ext uri="{FF2B5EF4-FFF2-40B4-BE49-F238E27FC236}">
                <a16:creationId xmlns:a16="http://schemas.microsoft.com/office/drawing/2014/main" id="{A27D8AFF-CAD3-BA11-81E4-5F6B4C9C457B}"/>
              </a:ext>
            </a:extLst>
          </p:cNvPr>
          <p:cNvPicPr>
            <a:picLocks noChangeAspect="1"/>
          </p:cNvPicPr>
          <p:nvPr/>
        </p:nvPicPr>
        <p:blipFill>
          <a:blip r:embed="rId4"/>
          <a:stretch>
            <a:fillRect/>
          </a:stretch>
        </p:blipFill>
        <p:spPr>
          <a:xfrm>
            <a:off x="189978" y="562627"/>
            <a:ext cx="787400" cy="863600"/>
          </a:xfrm>
          <a:prstGeom prst="rect">
            <a:avLst/>
          </a:prstGeom>
        </p:spPr>
      </p:pic>
      <p:pic>
        <p:nvPicPr>
          <p:cNvPr id="11" name="Picture 10" descr="A screen shot of a computer&#10;&#10;AI-generated content may be incorrect.">
            <a:extLst>
              <a:ext uri="{FF2B5EF4-FFF2-40B4-BE49-F238E27FC236}">
                <a16:creationId xmlns:a16="http://schemas.microsoft.com/office/drawing/2014/main" id="{F1DFC933-78A3-7C20-883A-6454C1895D93}"/>
              </a:ext>
            </a:extLst>
          </p:cNvPr>
          <p:cNvPicPr>
            <a:picLocks noChangeAspect="1"/>
          </p:cNvPicPr>
          <p:nvPr/>
        </p:nvPicPr>
        <p:blipFill>
          <a:blip r:embed="rId5"/>
          <a:stretch>
            <a:fillRect/>
          </a:stretch>
        </p:blipFill>
        <p:spPr>
          <a:xfrm>
            <a:off x="0" y="5123987"/>
            <a:ext cx="12382500" cy="1715425"/>
          </a:xfrm>
          <a:prstGeom prst="rect">
            <a:avLst/>
          </a:prstGeom>
        </p:spPr>
      </p:pic>
    </p:spTree>
    <p:extLst>
      <p:ext uri="{BB962C8B-B14F-4D97-AF65-F5344CB8AC3E}">
        <p14:creationId xmlns:p14="http://schemas.microsoft.com/office/powerpoint/2010/main" val="7256525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1AD87-8124-17FC-B02C-4DD5F62A63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992D11-E5F4-3E86-D324-5B3F7B534979}"/>
              </a:ext>
            </a:extLst>
          </p:cNvPr>
          <p:cNvSpPr>
            <a:spLocks noGrp="1"/>
          </p:cNvSpPr>
          <p:nvPr>
            <p:ph type="ctrTitle"/>
          </p:nvPr>
        </p:nvSpPr>
        <p:spPr>
          <a:xfrm>
            <a:off x="1988462" y="1934650"/>
            <a:ext cx="7280733" cy="2061531"/>
          </a:xfrm>
        </p:spPr>
        <p:txBody>
          <a:bodyPr>
            <a:normAutofit fontScale="90000"/>
          </a:bodyPr>
          <a:lstStyle/>
          <a:p>
            <a:pPr algn="ctr"/>
            <a:r>
              <a:rPr lang="en-US">
                <a:latin typeface="Saira Condensed Condensed Light"/>
              </a:rPr>
              <a:t>Model : </a:t>
            </a:r>
            <a:br>
              <a:rPr lang="en-US">
                <a:latin typeface="Saira Condensed Condensed Light"/>
              </a:rPr>
            </a:br>
            <a:r>
              <a:rPr lang="en-US">
                <a:latin typeface="Saira Condensed Condensed Light"/>
              </a:rPr>
              <a:t>Energy based (Transformer Backed) Model</a:t>
            </a:r>
          </a:p>
        </p:txBody>
      </p:sp>
      <p:sp>
        <p:nvSpPr>
          <p:cNvPr id="3" name="Subtitle 2">
            <a:extLst>
              <a:ext uri="{FF2B5EF4-FFF2-40B4-BE49-F238E27FC236}">
                <a16:creationId xmlns:a16="http://schemas.microsoft.com/office/drawing/2014/main" id="{C222A2C9-ADEB-3E75-41D5-94E48E43D952}"/>
              </a:ext>
            </a:extLst>
          </p:cNvPr>
          <p:cNvSpPr>
            <a:spLocks noGrp="1"/>
          </p:cNvSpPr>
          <p:nvPr>
            <p:ph type="subTitle" idx="1"/>
          </p:nvPr>
        </p:nvSpPr>
        <p:spPr/>
        <p:txBody>
          <a:bodyPr vert="horz" lIns="91440" tIns="45720" rIns="91440" bIns="45720" rtlCol="0" anchor="t">
            <a:normAutofit/>
          </a:bodyPr>
          <a:lstStyle/>
          <a:p>
            <a:r>
              <a:rPr lang="en-US">
                <a:latin typeface="IBM Plex Sans"/>
              </a:rPr>
              <a:t>How we went about energy based VAEs </a:t>
            </a:r>
            <a:endParaRPr lang="en-US"/>
          </a:p>
        </p:txBody>
      </p:sp>
      <p:sp>
        <p:nvSpPr>
          <p:cNvPr id="5" name="Date Placeholder 4">
            <a:extLst>
              <a:ext uri="{FF2B5EF4-FFF2-40B4-BE49-F238E27FC236}">
                <a16:creationId xmlns:a16="http://schemas.microsoft.com/office/drawing/2014/main" id="{90D24FF6-E854-B3F4-20A0-FBA5D8A0D52F}"/>
              </a:ext>
            </a:extLst>
          </p:cNvPr>
          <p:cNvSpPr>
            <a:spLocks noGrp="1"/>
          </p:cNvSpPr>
          <p:nvPr>
            <p:ph type="dt" sz="half" idx="10"/>
          </p:nvPr>
        </p:nvSpPr>
        <p:spPr/>
        <p:txBody>
          <a:bodyPr/>
          <a:lstStyle/>
          <a:p>
            <a:r>
              <a:rPr lang="en-US"/>
              <a:t>Date</a:t>
            </a:r>
          </a:p>
        </p:txBody>
      </p:sp>
      <p:sp>
        <p:nvSpPr>
          <p:cNvPr id="7" name="TextBox 6">
            <a:extLst>
              <a:ext uri="{FF2B5EF4-FFF2-40B4-BE49-F238E27FC236}">
                <a16:creationId xmlns:a16="http://schemas.microsoft.com/office/drawing/2014/main" id="{C9492B4F-7F10-2166-5B9D-5F949F2B582F}"/>
              </a:ext>
            </a:extLst>
          </p:cNvPr>
          <p:cNvSpPr txBox="1"/>
          <p:nvPr/>
        </p:nvSpPr>
        <p:spPr>
          <a:xfrm>
            <a:off x="10667999" y="6273799"/>
            <a:ext cx="15262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ighlight>
                  <a:srgbClr val="A32638"/>
                </a:highlight>
                <a:latin typeface="Times New Roman"/>
                <a:ea typeface="Calibri"/>
                <a:cs typeface="Times New Roman"/>
              </a:rPr>
              <a:t>May 06, 2025</a:t>
            </a:r>
            <a:endParaRPr lang="en-US">
              <a:highlight>
                <a:srgbClr val="A32638"/>
              </a:highlight>
              <a:latin typeface="Times New Roman"/>
              <a:cs typeface="Times New Roman"/>
            </a:endParaRPr>
          </a:p>
        </p:txBody>
      </p:sp>
    </p:spTree>
    <p:extLst>
      <p:ext uri="{BB962C8B-B14F-4D97-AF65-F5344CB8AC3E}">
        <p14:creationId xmlns:p14="http://schemas.microsoft.com/office/powerpoint/2010/main" val="3439719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0BC11-FCED-C557-8B84-F231A19034AC}"/>
              </a:ext>
            </a:extLst>
          </p:cNvPr>
          <p:cNvSpPr>
            <a:spLocks noGrp="1"/>
          </p:cNvSpPr>
          <p:nvPr>
            <p:ph type="title"/>
          </p:nvPr>
        </p:nvSpPr>
        <p:spPr/>
        <p:txBody>
          <a:bodyPr>
            <a:normAutofit/>
          </a:bodyPr>
          <a:lstStyle/>
          <a:p>
            <a:pPr algn="ctr"/>
            <a:r>
              <a:rPr lang="en-US" sz="3600">
                <a:solidFill>
                  <a:srgbClr val="7D123C"/>
                </a:solidFill>
                <a:latin typeface="Times New Roman"/>
                <a:cs typeface="Times New Roman"/>
              </a:rPr>
              <a:t>Team Members</a:t>
            </a:r>
          </a:p>
        </p:txBody>
      </p:sp>
      <p:sp>
        <p:nvSpPr>
          <p:cNvPr id="5" name="Slide Number Placeholder 4">
            <a:extLst>
              <a:ext uri="{FF2B5EF4-FFF2-40B4-BE49-F238E27FC236}">
                <a16:creationId xmlns:a16="http://schemas.microsoft.com/office/drawing/2014/main" id="{D11268D3-07ED-514A-961B-1F062FCA55AF}"/>
              </a:ext>
            </a:extLst>
          </p:cNvPr>
          <p:cNvSpPr>
            <a:spLocks noGrp="1"/>
          </p:cNvSpPr>
          <p:nvPr>
            <p:ph type="sldNum" sz="quarter" idx="12"/>
          </p:nvPr>
        </p:nvSpPr>
        <p:spPr/>
        <p:txBody>
          <a:bodyPr/>
          <a:lstStyle/>
          <a:p>
            <a:fld id="{4267CD5E-26CF-4249-8540-BB1D07FD4227}" type="slidenum">
              <a:rPr lang="en-US" smtClean="0"/>
              <a:t>2</a:t>
            </a:fld>
            <a:endParaRPr lang="en-US"/>
          </a:p>
        </p:txBody>
      </p:sp>
      <p:sp>
        <p:nvSpPr>
          <p:cNvPr id="16" name="Google Shape;98;p14">
            <a:extLst>
              <a:ext uri="{FF2B5EF4-FFF2-40B4-BE49-F238E27FC236}">
                <a16:creationId xmlns:a16="http://schemas.microsoft.com/office/drawing/2014/main" id="{772D2FB5-D46A-38D3-754C-EB4DD88BCE84}"/>
              </a:ext>
            </a:extLst>
          </p:cNvPr>
          <p:cNvSpPr txBox="1">
            <a:spLocks/>
          </p:cNvSpPr>
          <p:nvPr/>
        </p:nvSpPr>
        <p:spPr>
          <a:xfrm>
            <a:off x="3051575" y="3854498"/>
            <a:ext cx="2385465" cy="846527"/>
          </a:xfrm>
          <a:prstGeom prst="rect">
            <a:avLst/>
          </a:prstGeom>
        </p:spPr>
        <p:txBody>
          <a:bodyPr spcFirstLastPara="1" vert="horz" wrap="square" lIns="91425" tIns="91425" rIns="91425" bIns="91425" rtlCol="0" anchor="t" anchorCtr="0">
            <a:noAutofit/>
          </a:bodyPr>
          <a:lst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50000"/>
              </a:lnSpc>
              <a:buNone/>
            </a:pPr>
            <a:r>
              <a:rPr lang="en-US" sz="1600">
                <a:latin typeface="IBM Plex Sans"/>
              </a:rPr>
              <a:t>Milan G Chandiramani</a:t>
            </a:r>
          </a:p>
          <a:p>
            <a:pPr marL="0" indent="0" algn="ctr">
              <a:lnSpc>
                <a:spcPct val="50000"/>
              </a:lnSpc>
              <a:spcBef>
                <a:spcPts val="1600"/>
              </a:spcBef>
              <a:spcAft>
                <a:spcPts val="1600"/>
              </a:spcAft>
              <a:buFont typeface="Wingdings" pitchFamily="2" charset="2"/>
              <a:buNone/>
            </a:pPr>
            <a:r>
              <a:rPr lang="en-US" sz="1600">
                <a:latin typeface="IBM Plex Sans"/>
              </a:rPr>
              <a:t>CWID: 20032010</a:t>
            </a:r>
          </a:p>
        </p:txBody>
      </p:sp>
      <p:sp>
        <p:nvSpPr>
          <p:cNvPr id="17" name="Google Shape;99;p14">
            <a:extLst>
              <a:ext uri="{FF2B5EF4-FFF2-40B4-BE49-F238E27FC236}">
                <a16:creationId xmlns:a16="http://schemas.microsoft.com/office/drawing/2014/main" id="{F99420ED-EE6F-8405-939E-4E372C0C91B8}"/>
              </a:ext>
            </a:extLst>
          </p:cNvPr>
          <p:cNvSpPr txBox="1">
            <a:spLocks/>
          </p:cNvSpPr>
          <p:nvPr/>
        </p:nvSpPr>
        <p:spPr>
          <a:xfrm>
            <a:off x="7399170" y="3819181"/>
            <a:ext cx="1905000" cy="607800"/>
          </a:xfrm>
          <a:prstGeom prst="rect">
            <a:avLst/>
          </a:prstGeom>
        </p:spPr>
        <p:txBody>
          <a:bodyPr spcFirstLastPara="1" vert="horz" wrap="square" lIns="91425" tIns="91425" rIns="91425" bIns="91425" rtlCol="0" anchor="t" anchorCtr="0">
            <a:noAutofit/>
          </a:bodyPr>
          <a:lstStyle>
            <a:defPPr>
              <a:defRPr lang="en-US"/>
            </a:defPPr>
            <a:lvl1pPr indent="0" algn="ctr" defTabSz="914354">
              <a:lnSpc>
                <a:spcPct val="50000"/>
              </a:lnSpc>
              <a:spcBef>
                <a:spcPts val="1000"/>
              </a:spcBef>
              <a:buClr>
                <a:schemeClr val="accent4"/>
              </a:buClr>
              <a:buFont typeface="Wingdings" pitchFamily="2" charset="2"/>
              <a:buNone/>
              <a:defRPr sz="1600" b="0" i="0">
                <a:latin typeface="IBM Plex Sans" panose="020B0503050203000203" pitchFamily="34" charset="0"/>
              </a:defRPr>
            </a:lvl1pPr>
            <a:lvl2pPr marL="502920" indent="-228600" defTabSz="914354">
              <a:lnSpc>
                <a:spcPct val="90000"/>
              </a:lnSpc>
              <a:spcBef>
                <a:spcPts val="500"/>
              </a:spcBef>
              <a:buClr>
                <a:schemeClr val="accent4"/>
              </a:buClr>
              <a:buFont typeface="System Font Regular"/>
              <a:buChar char="-"/>
              <a:defRPr b="0" i="0">
                <a:latin typeface="IBM Plex Sans" panose="020B0503050203000203" pitchFamily="34" charset="0"/>
              </a:defRPr>
            </a:lvl2pPr>
            <a:lvl3pPr marL="777240" indent="-228600" defTabSz="914354">
              <a:lnSpc>
                <a:spcPct val="90000"/>
              </a:lnSpc>
              <a:spcBef>
                <a:spcPts val="500"/>
              </a:spcBef>
              <a:buClr>
                <a:schemeClr val="accent4"/>
              </a:buClr>
              <a:buFont typeface="System Font Regular"/>
              <a:buChar char="-"/>
              <a:defRPr sz="1600" b="0" i="0">
                <a:latin typeface="IBM Plex Sans" panose="020B0503050203000203" pitchFamily="34" charset="0"/>
              </a:defRPr>
            </a:lvl3pPr>
            <a:lvl4pPr marL="1005840" indent="-228600" defTabSz="914354">
              <a:lnSpc>
                <a:spcPct val="90000"/>
              </a:lnSpc>
              <a:spcBef>
                <a:spcPts val="500"/>
              </a:spcBef>
              <a:buClr>
                <a:schemeClr val="accent4"/>
              </a:buClr>
              <a:buFont typeface="System Font Regular"/>
              <a:buChar char="-"/>
              <a:defRPr sz="1600" b="0" i="0">
                <a:latin typeface="IBM Plex Sans" panose="020B0503050203000203" pitchFamily="34" charset="0"/>
              </a:defRPr>
            </a:lvl4pPr>
            <a:lvl5pPr marL="1280160" indent="-228600" defTabSz="914354">
              <a:lnSpc>
                <a:spcPct val="90000"/>
              </a:lnSpc>
              <a:spcBef>
                <a:spcPts val="500"/>
              </a:spcBef>
              <a:buClr>
                <a:schemeClr val="accent4"/>
              </a:buClr>
              <a:buFont typeface="System Font Regular"/>
              <a:buChar char="-"/>
              <a:defRPr sz="1400" b="0" i="0">
                <a:latin typeface="IBM Plex Sans" panose="020B0503050203000203" pitchFamily="34" charset="0"/>
              </a:defRPr>
            </a:lvl5pPr>
            <a:lvl6pPr marL="2514474" indent="-228589" defTabSz="914354">
              <a:lnSpc>
                <a:spcPct val="90000"/>
              </a:lnSpc>
              <a:spcBef>
                <a:spcPts val="500"/>
              </a:spcBef>
              <a:buFont typeface="Arial" panose="020B0604020202020204" pitchFamily="34" charset="0"/>
              <a:buChar char="•"/>
            </a:lvl6pPr>
            <a:lvl7pPr marL="2971652" indent="-228589" defTabSz="914354">
              <a:lnSpc>
                <a:spcPct val="90000"/>
              </a:lnSpc>
              <a:spcBef>
                <a:spcPts val="500"/>
              </a:spcBef>
              <a:buFont typeface="Arial" panose="020B0604020202020204" pitchFamily="34" charset="0"/>
              <a:buChar char="•"/>
            </a:lvl7pPr>
            <a:lvl8pPr marL="3428829" indent="-228589" defTabSz="914354">
              <a:lnSpc>
                <a:spcPct val="90000"/>
              </a:lnSpc>
              <a:spcBef>
                <a:spcPts val="500"/>
              </a:spcBef>
              <a:buFont typeface="Arial" panose="020B0604020202020204" pitchFamily="34" charset="0"/>
              <a:buChar char="•"/>
            </a:lvl8pPr>
            <a:lvl9pPr marL="3886006" indent="-228589" defTabSz="914354">
              <a:lnSpc>
                <a:spcPct val="90000"/>
              </a:lnSpc>
              <a:spcBef>
                <a:spcPts val="500"/>
              </a:spcBef>
              <a:buFont typeface="Arial" panose="020B0604020202020204" pitchFamily="34" charset="0"/>
              <a:buChar char="•"/>
            </a:lvl9pPr>
          </a:lstStyle>
          <a:p>
            <a:r>
              <a:rPr lang="en-US">
                <a:latin typeface="IBM Plex Sans"/>
              </a:rPr>
              <a:t>Syed Yasir Alam</a:t>
            </a:r>
          </a:p>
          <a:p>
            <a:r>
              <a:rPr lang="en-US">
                <a:latin typeface="IBM Plex Sans"/>
              </a:rPr>
              <a:t>CWID: 20031820</a:t>
            </a:r>
            <a:endParaRPr lang="en-US"/>
          </a:p>
        </p:txBody>
      </p:sp>
      <p:pic>
        <p:nvPicPr>
          <p:cNvPr id="18" name="Picture 17" descr="A person in a suit and tie&#10;&#10;Description automatically generated">
            <a:extLst>
              <a:ext uri="{FF2B5EF4-FFF2-40B4-BE49-F238E27FC236}">
                <a16:creationId xmlns:a16="http://schemas.microsoft.com/office/drawing/2014/main" id="{91153F71-CAF4-8338-BE56-61F84CA5505C}"/>
              </a:ext>
            </a:extLst>
          </p:cNvPr>
          <p:cNvPicPr>
            <a:picLocks noChangeAspect="1"/>
          </p:cNvPicPr>
          <p:nvPr/>
        </p:nvPicPr>
        <p:blipFill>
          <a:blip r:embed="rId2"/>
          <a:srcRect l="3704" r="2469" b="2058"/>
          <a:stretch/>
        </p:blipFill>
        <p:spPr>
          <a:xfrm>
            <a:off x="3327962" y="1951607"/>
            <a:ext cx="1787411" cy="1865800"/>
          </a:xfrm>
          <a:prstGeom prst="rect">
            <a:avLst/>
          </a:prstGeom>
        </p:spPr>
      </p:pic>
      <p:pic>
        <p:nvPicPr>
          <p:cNvPr id="23" name="Graphic 22" descr="Male profile with solid fill">
            <a:extLst>
              <a:ext uri="{FF2B5EF4-FFF2-40B4-BE49-F238E27FC236}">
                <a16:creationId xmlns:a16="http://schemas.microsoft.com/office/drawing/2014/main" id="{E6BFCE04-AC90-6B67-9C83-B75841DFCB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19378" y="2110436"/>
            <a:ext cx="1865801" cy="1865801"/>
          </a:xfrm>
          <a:prstGeom prst="rect">
            <a:avLst/>
          </a:prstGeom>
        </p:spPr>
      </p:pic>
      <p:pic>
        <p:nvPicPr>
          <p:cNvPr id="3" name="Picture 2" descr="A person with a beard&#10;&#10;AI-generated content may be incorrect.">
            <a:extLst>
              <a:ext uri="{FF2B5EF4-FFF2-40B4-BE49-F238E27FC236}">
                <a16:creationId xmlns:a16="http://schemas.microsoft.com/office/drawing/2014/main" id="{118C6690-B751-78DE-A679-0E43E7CAA94E}"/>
              </a:ext>
            </a:extLst>
          </p:cNvPr>
          <p:cNvPicPr>
            <a:picLocks noChangeAspect="1"/>
          </p:cNvPicPr>
          <p:nvPr/>
        </p:nvPicPr>
        <p:blipFill>
          <a:blip r:embed="rId5"/>
          <a:stretch>
            <a:fillRect/>
          </a:stretch>
        </p:blipFill>
        <p:spPr>
          <a:xfrm>
            <a:off x="7437685" y="1972708"/>
            <a:ext cx="1864895" cy="1844843"/>
          </a:xfrm>
          <a:prstGeom prst="rect">
            <a:avLst/>
          </a:prstGeom>
        </p:spPr>
      </p:pic>
    </p:spTree>
    <p:extLst>
      <p:ext uri="{BB962C8B-B14F-4D97-AF65-F5344CB8AC3E}">
        <p14:creationId xmlns:p14="http://schemas.microsoft.com/office/powerpoint/2010/main" val="26300795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C4A88-CA56-323E-AE26-E91CFBF081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55381B-DFAB-1FED-780E-8F98141F4E2B}"/>
              </a:ext>
            </a:extLst>
          </p:cNvPr>
          <p:cNvSpPr>
            <a:spLocks noGrp="1"/>
          </p:cNvSpPr>
          <p:nvPr>
            <p:ph type="title"/>
          </p:nvPr>
        </p:nvSpPr>
        <p:spPr>
          <a:xfrm>
            <a:off x="644769" y="365125"/>
            <a:ext cx="10710619" cy="1325563"/>
          </a:xfrm>
        </p:spPr>
        <p:txBody>
          <a:bodyPr anchor="t">
            <a:normAutofit/>
          </a:bodyPr>
          <a:lstStyle/>
          <a:p>
            <a:r>
              <a:rPr lang="en-US" sz="3600">
                <a:latin typeface="Times New Roman"/>
                <a:cs typeface="Times New Roman"/>
              </a:rPr>
              <a:t>EBM Stage 1: Data Processing</a:t>
            </a:r>
            <a:endParaRPr lang="en-US"/>
          </a:p>
        </p:txBody>
      </p:sp>
      <p:sp>
        <p:nvSpPr>
          <p:cNvPr id="4" name="Slide Number Placeholder 3">
            <a:extLst>
              <a:ext uri="{FF2B5EF4-FFF2-40B4-BE49-F238E27FC236}">
                <a16:creationId xmlns:a16="http://schemas.microsoft.com/office/drawing/2014/main" id="{B3A86483-FB6C-288B-B401-AE07ED8E5813}"/>
              </a:ext>
            </a:extLst>
          </p:cNvPr>
          <p:cNvSpPr>
            <a:spLocks noGrp="1"/>
          </p:cNvSpPr>
          <p:nvPr>
            <p:ph type="sldNum" sz="quarter" idx="12"/>
          </p:nvPr>
        </p:nvSpPr>
        <p:spPr>
          <a:xfrm>
            <a:off x="9375913" y="6276840"/>
            <a:ext cx="2743200" cy="365125"/>
          </a:xfrm>
        </p:spPr>
        <p:txBody>
          <a:bodyPr anchor="ctr">
            <a:normAutofit/>
          </a:bodyPr>
          <a:lstStyle/>
          <a:p>
            <a:pPr>
              <a:spcAft>
                <a:spcPts val="600"/>
              </a:spcAft>
            </a:pPr>
            <a:fld id="{4267CD5E-26CF-4249-8540-BB1D07FD4227}" type="slidenum">
              <a:rPr lang="en-US" smtClean="0"/>
              <a:pPr>
                <a:spcAft>
                  <a:spcPts val="600"/>
                </a:spcAft>
              </a:pPr>
              <a:t>20</a:t>
            </a:fld>
            <a:endParaRPr lang="en-US"/>
          </a:p>
        </p:txBody>
      </p:sp>
      <p:sp>
        <p:nvSpPr>
          <p:cNvPr id="7" name="Content Placeholder 4">
            <a:extLst>
              <a:ext uri="{FF2B5EF4-FFF2-40B4-BE49-F238E27FC236}">
                <a16:creationId xmlns:a16="http://schemas.microsoft.com/office/drawing/2014/main" id="{0B120FAE-8677-F2E1-61D4-57E0B72D465D}"/>
              </a:ext>
            </a:extLst>
          </p:cNvPr>
          <p:cNvSpPr txBox="1">
            <a:spLocks/>
          </p:cNvSpPr>
          <p:nvPr/>
        </p:nvSpPr>
        <p:spPr>
          <a:xfrm>
            <a:off x="499872" y="1024683"/>
            <a:ext cx="11060667" cy="542507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solidFill>
                  <a:schemeClr val="tx2"/>
                </a:solidFill>
                <a:latin typeface="Aptos"/>
              </a:rPr>
              <a:t>We use </a:t>
            </a:r>
            <a:r>
              <a:rPr lang="en-US" sz="2000" err="1">
                <a:solidFill>
                  <a:schemeClr val="tx2"/>
                </a:solidFill>
                <a:latin typeface="Aptos"/>
              </a:rPr>
              <a:t>SQuAD</a:t>
            </a:r>
            <a:r>
              <a:rPr lang="en-US" sz="2000">
                <a:solidFill>
                  <a:schemeClr val="tx2"/>
                </a:solidFill>
                <a:latin typeface="Aptos"/>
              </a:rPr>
              <a:t> dataset and generate </a:t>
            </a:r>
            <a:r>
              <a:rPr lang="en-US" sz="2000" err="1">
                <a:solidFill>
                  <a:schemeClr val="tx2"/>
                </a:solidFill>
                <a:latin typeface="Aptos"/>
              </a:rPr>
              <a:t>SQuAD</a:t>
            </a:r>
            <a:r>
              <a:rPr lang="en-US" sz="2000">
                <a:solidFill>
                  <a:schemeClr val="tx2"/>
                </a:solidFill>
                <a:latin typeface="Aptos"/>
              </a:rPr>
              <a:t> tensors (stored in .pt) </a:t>
            </a:r>
            <a:r>
              <a:rPr lang="en-US" sz="2000">
                <a:solidFill>
                  <a:schemeClr val="tx2"/>
                </a:solidFill>
                <a:ea typeface="+mn-lt"/>
                <a:cs typeface="+mn-lt"/>
              </a:rPr>
              <a:t>containing fields </a:t>
            </a:r>
            <a:r>
              <a:rPr lang="en-US" sz="2000" err="1">
                <a:solidFill>
                  <a:schemeClr val="tx2"/>
                </a:solidFill>
                <a:ea typeface="+mn-lt"/>
                <a:cs typeface="+mn-lt"/>
              </a:rPr>
              <a:t>px</a:t>
            </a:r>
            <a:r>
              <a:rPr lang="en-US" sz="2000">
                <a:solidFill>
                  <a:schemeClr val="tx2"/>
                </a:solidFill>
                <a:ea typeface="+mn-lt"/>
                <a:cs typeface="+mn-lt"/>
              </a:rPr>
              <a:t>, </a:t>
            </a:r>
            <a:r>
              <a:rPr lang="en-US" sz="2000" err="1">
                <a:solidFill>
                  <a:schemeClr val="tx2"/>
                </a:solidFill>
                <a:ea typeface="+mn-lt"/>
                <a:cs typeface="+mn-lt"/>
              </a:rPr>
              <a:t>hx</a:t>
            </a:r>
            <a:r>
              <a:rPr lang="en-US" sz="2000">
                <a:solidFill>
                  <a:schemeClr val="tx2"/>
                </a:solidFill>
                <a:ea typeface="+mn-lt"/>
                <a:cs typeface="+mn-lt"/>
              </a:rPr>
              <a:t>, </a:t>
            </a:r>
            <a:r>
              <a:rPr lang="en-US" sz="2000" err="1">
                <a:solidFill>
                  <a:schemeClr val="tx2"/>
                </a:solidFill>
                <a:ea typeface="+mn-lt"/>
                <a:cs typeface="+mn-lt"/>
              </a:rPr>
              <a:t>ax_gold</a:t>
            </a:r>
            <a:r>
              <a:rPr lang="en-US" sz="2000">
                <a:solidFill>
                  <a:schemeClr val="tx2"/>
                </a:solidFill>
                <a:ea typeface="+mn-lt"/>
                <a:cs typeface="+mn-lt"/>
              </a:rPr>
              <a:t>.</a:t>
            </a:r>
          </a:p>
          <a:p>
            <a:r>
              <a:rPr lang="en-US" sz="2000" err="1">
                <a:solidFill>
                  <a:schemeClr val="tx2"/>
                </a:solidFill>
                <a:ea typeface="+mn-lt"/>
                <a:cs typeface="+mn-lt"/>
              </a:rPr>
              <a:t>QALatentDataset</a:t>
            </a:r>
            <a:r>
              <a:rPr lang="en-US" sz="2000">
                <a:solidFill>
                  <a:schemeClr val="tx2"/>
                </a:solidFill>
                <a:ea typeface="+mn-lt"/>
                <a:cs typeface="+mn-lt"/>
              </a:rPr>
              <a:t> wraps the loaded dictionary-style tensor data.</a:t>
            </a:r>
            <a:br>
              <a:rPr lang="en-US" sz="2000">
                <a:solidFill>
                  <a:schemeClr val="tx2"/>
                </a:solidFill>
                <a:ea typeface="+mn-lt"/>
                <a:cs typeface="+mn-lt"/>
              </a:rPr>
            </a:br>
            <a:r>
              <a:rPr lang="en-US" sz="2000">
                <a:solidFill>
                  <a:schemeClr val="tx2"/>
                </a:solidFill>
                <a:ea typeface="+mn-lt"/>
                <a:cs typeface="+mn-lt"/>
              </a:rPr>
              <a:t>__</a:t>
            </a:r>
            <a:r>
              <a:rPr lang="en-US" sz="2000" err="1">
                <a:solidFill>
                  <a:schemeClr val="tx2"/>
                </a:solidFill>
                <a:ea typeface="+mn-lt"/>
                <a:cs typeface="+mn-lt"/>
              </a:rPr>
              <a:t>len</a:t>
            </a:r>
            <a:r>
              <a:rPr lang="en-US" sz="2000">
                <a:solidFill>
                  <a:schemeClr val="tx2"/>
                </a:solidFill>
                <a:ea typeface="+mn-lt"/>
                <a:cs typeface="+mn-lt"/>
              </a:rPr>
              <a:t>__ uses </a:t>
            </a:r>
            <a:r>
              <a:rPr lang="en-US" sz="2000" err="1">
                <a:solidFill>
                  <a:schemeClr val="tx2"/>
                </a:solidFill>
                <a:ea typeface="+mn-lt"/>
                <a:cs typeface="+mn-lt"/>
              </a:rPr>
              <a:t>len</a:t>
            </a:r>
            <a:r>
              <a:rPr lang="en-US" sz="2000">
                <a:solidFill>
                  <a:schemeClr val="tx2"/>
                </a:solidFill>
                <a:ea typeface="+mn-lt"/>
                <a:cs typeface="+mn-lt"/>
              </a:rPr>
              <a:t>(</a:t>
            </a:r>
            <a:r>
              <a:rPr lang="en-US" sz="2000" err="1">
                <a:solidFill>
                  <a:schemeClr val="tx2"/>
                </a:solidFill>
                <a:ea typeface="+mn-lt"/>
                <a:cs typeface="+mn-lt"/>
              </a:rPr>
              <a:t>self.data</a:t>
            </a:r>
            <a:r>
              <a:rPr lang="en-US" sz="2000">
                <a:solidFill>
                  <a:schemeClr val="tx2"/>
                </a:solidFill>
                <a:ea typeface="+mn-lt"/>
                <a:cs typeface="+mn-lt"/>
              </a:rPr>
              <a:t>["</a:t>
            </a:r>
            <a:r>
              <a:rPr lang="en-US" sz="2000" err="1">
                <a:solidFill>
                  <a:schemeClr val="tx2"/>
                </a:solidFill>
                <a:ea typeface="+mn-lt"/>
                <a:cs typeface="+mn-lt"/>
              </a:rPr>
              <a:t>input_ids</a:t>
            </a:r>
            <a:r>
              <a:rPr lang="en-US" sz="2000">
                <a:solidFill>
                  <a:schemeClr val="tx2"/>
                </a:solidFill>
                <a:ea typeface="+mn-lt"/>
                <a:cs typeface="+mn-lt"/>
              </a:rPr>
              <a:t>"]) and __</a:t>
            </a:r>
            <a:r>
              <a:rPr lang="en-US" sz="2000" err="1">
                <a:solidFill>
                  <a:schemeClr val="tx2"/>
                </a:solidFill>
                <a:ea typeface="+mn-lt"/>
                <a:cs typeface="+mn-lt"/>
              </a:rPr>
              <a:t>getitem</a:t>
            </a:r>
            <a:r>
              <a:rPr lang="en-US" sz="2000">
                <a:solidFill>
                  <a:schemeClr val="tx2"/>
                </a:solidFill>
                <a:ea typeface="+mn-lt"/>
                <a:cs typeface="+mn-lt"/>
              </a:rPr>
              <a:t>__ returns a </a:t>
            </a:r>
            <a:r>
              <a:rPr lang="en-US" sz="2000" err="1">
                <a:solidFill>
                  <a:schemeClr val="tx2"/>
                </a:solidFill>
                <a:ea typeface="+mn-lt"/>
                <a:cs typeface="+mn-lt"/>
              </a:rPr>
              <a:t>dict</a:t>
            </a:r>
            <a:r>
              <a:rPr lang="en-US" sz="2000">
                <a:solidFill>
                  <a:schemeClr val="tx2"/>
                </a:solidFill>
                <a:ea typeface="+mn-lt"/>
                <a:cs typeface="+mn-lt"/>
              </a:rPr>
              <a:t> with "</a:t>
            </a:r>
            <a:r>
              <a:rPr lang="en-US" sz="2000" err="1">
                <a:solidFill>
                  <a:schemeClr val="tx2"/>
                </a:solidFill>
                <a:ea typeface="+mn-lt"/>
                <a:cs typeface="+mn-lt"/>
              </a:rPr>
              <a:t>px</a:t>
            </a:r>
            <a:r>
              <a:rPr lang="en-US" sz="2000">
                <a:solidFill>
                  <a:schemeClr val="tx2"/>
                </a:solidFill>
                <a:ea typeface="+mn-lt"/>
                <a:cs typeface="+mn-lt"/>
              </a:rPr>
              <a:t>", "</a:t>
            </a:r>
            <a:r>
              <a:rPr lang="en-US" sz="2000" err="1">
                <a:solidFill>
                  <a:schemeClr val="tx2"/>
                </a:solidFill>
                <a:ea typeface="+mn-lt"/>
                <a:cs typeface="+mn-lt"/>
              </a:rPr>
              <a:t>hx</a:t>
            </a:r>
            <a:r>
              <a:rPr lang="en-US" sz="2000">
                <a:solidFill>
                  <a:schemeClr val="tx2"/>
                </a:solidFill>
                <a:ea typeface="+mn-lt"/>
                <a:cs typeface="+mn-lt"/>
              </a:rPr>
              <a:t>", "</a:t>
            </a:r>
            <a:r>
              <a:rPr lang="en-US" sz="2000" err="1">
                <a:solidFill>
                  <a:schemeClr val="tx2"/>
                </a:solidFill>
                <a:ea typeface="+mn-lt"/>
                <a:cs typeface="+mn-lt"/>
              </a:rPr>
              <a:t>ax_gold</a:t>
            </a:r>
            <a:r>
              <a:rPr lang="en-US" sz="2000">
                <a:solidFill>
                  <a:schemeClr val="tx2"/>
                </a:solidFill>
                <a:ea typeface="+mn-lt"/>
                <a:cs typeface="+mn-lt"/>
              </a:rPr>
              <a:t>".</a:t>
            </a:r>
          </a:p>
          <a:p>
            <a:pPr marL="685800">
              <a:spcBef>
                <a:spcPts val="500"/>
              </a:spcBef>
            </a:pPr>
            <a:r>
              <a:rPr lang="en-US" sz="2000" err="1">
                <a:solidFill>
                  <a:schemeClr val="tx2"/>
                </a:solidFill>
                <a:ea typeface="+mn-lt"/>
                <a:cs typeface="+mn-lt"/>
              </a:rPr>
              <a:t>px</a:t>
            </a:r>
            <a:r>
              <a:rPr lang="en-US" sz="2000">
                <a:solidFill>
                  <a:schemeClr val="tx2"/>
                </a:solidFill>
                <a:ea typeface="+mn-lt"/>
                <a:cs typeface="+mn-lt"/>
              </a:rPr>
              <a:t> : tokenized input or some additional precomputed features,</a:t>
            </a:r>
          </a:p>
          <a:p>
            <a:pPr lvl="1"/>
            <a:r>
              <a:rPr lang="en-US" sz="2000" err="1">
                <a:solidFill>
                  <a:schemeClr val="tx2"/>
                </a:solidFill>
                <a:ea typeface="+mn-lt"/>
                <a:cs typeface="+mn-lt"/>
              </a:rPr>
              <a:t>hx</a:t>
            </a:r>
            <a:r>
              <a:rPr lang="en-US" sz="2000">
                <a:solidFill>
                  <a:schemeClr val="tx2"/>
                </a:solidFill>
                <a:ea typeface="+mn-lt"/>
                <a:cs typeface="+mn-lt"/>
              </a:rPr>
              <a:t> : latent/context or question representation (used as conditioning input),</a:t>
            </a:r>
          </a:p>
          <a:p>
            <a:pPr lvl="1"/>
            <a:r>
              <a:rPr lang="en-US" sz="2000" err="1">
                <a:solidFill>
                  <a:schemeClr val="tx2"/>
                </a:solidFill>
                <a:ea typeface="+mn-lt"/>
                <a:cs typeface="+mn-lt"/>
              </a:rPr>
              <a:t>ax_gold</a:t>
            </a:r>
            <a:r>
              <a:rPr lang="en-US" sz="2000">
                <a:solidFill>
                  <a:schemeClr val="tx2"/>
                </a:solidFill>
                <a:ea typeface="+mn-lt"/>
                <a:cs typeface="+mn-lt"/>
              </a:rPr>
              <a:t> : gold (true) answer embedding/vector.</a:t>
            </a:r>
          </a:p>
          <a:p>
            <a:endParaRPr lang="en-US" sz="2000">
              <a:solidFill>
                <a:schemeClr val="tx2"/>
              </a:solidFill>
            </a:endParaRPr>
          </a:p>
          <a:p>
            <a:endParaRPr lang="en-US" sz="2000">
              <a:solidFill>
                <a:schemeClr val="tx2"/>
              </a:solidFill>
            </a:endParaRPr>
          </a:p>
        </p:txBody>
      </p:sp>
    </p:spTree>
    <p:extLst>
      <p:ext uri="{BB962C8B-B14F-4D97-AF65-F5344CB8AC3E}">
        <p14:creationId xmlns:p14="http://schemas.microsoft.com/office/powerpoint/2010/main" val="2384298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0F808-0EFC-ED3A-5309-9131E0F98BE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1E79A2-7102-2F34-7A08-DF61D4D72D94}"/>
              </a:ext>
            </a:extLst>
          </p:cNvPr>
          <p:cNvSpPr>
            <a:spLocks noGrp="1"/>
          </p:cNvSpPr>
          <p:nvPr>
            <p:ph type="title"/>
          </p:nvPr>
        </p:nvSpPr>
        <p:spPr>
          <a:xfrm>
            <a:off x="644769" y="365125"/>
            <a:ext cx="10710619" cy="1325563"/>
          </a:xfrm>
        </p:spPr>
        <p:txBody>
          <a:bodyPr anchor="t">
            <a:normAutofit/>
          </a:bodyPr>
          <a:lstStyle/>
          <a:p>
            <a:r>
              <a:rPr lang="en-US" sz="3600">
                <a:latin typeface="Times New Roman"/>
                <a:cs typeface="Times New Roman"/>
              </a:rPr>
              <a:t>EBM Stage 2: Model Architecture and Parameters</a:t>
            </a:r>
          </a:p>
          <a:p>
            <a:endParaRPr lang="en-US" sz="3600">
              <a:latin typeface="Times New Roman"/>
              <a:cs typeface="Times New Roman"/>
            </a:endParaRPr>
          </a:p>
        </p:txBody>
      </p:sp>
      <p:sp>
        <p:nvSpPr>
          <p:cNvPr id="4" name="Slide Number Placeholder 3">
            <a:extLst>
              <a:ext uri="{FF2B5EF4-FFF2-40B4-BE49-F238E27FC236}">
                <a16:creationId xmlns:a16="http://schemas.microsoft.com/office/drawing/2014/main" id="{6A06FB34-0389-FF1F-0451-AEE8F85F322C}"/>
              </a:ext>
            </a:extLst>
          </p:cNvPr>
          <p:cNvSpPr>
            <a:spLocks noGrp="1"/>
          </p:cNvSpPr>
          <p:nvPr>
            <p:ph type="sldNum" sz="quarter" idx="12"/>
          </p:nvPr>
        </p:nvSpPr>
        <p:spPr>
          <a:xfrm>
            <a:off x="9375913" y="6276840"/>
            <a:ext cx="2743200" cy="365125"/>
          </a:xfrm>
        </p:spPr>
        <p:txBody>
          <a:bodyPr anchor="ctr">
            <a:normAutofit/>
          </a:bodyPr>
          <a:lstStyle/>
          <a:p>
            <a:pPr>
              <a:spcAft>
                <a:spcPts val="600"/>
              </a:spcAft>
            </a:pPr>
            <a:fld id="{4267CD5E-26CF-4249-8540-BB1D07FD4227}" type="slidenum">
              <a:rPr lang="en-US" smtClean="0"/>
              <a:pPr>
                <a:spcAft>
                  <a:spcPts val="600"/>
                </a:spcAft>
              </a:pPr>
              <a:t>21</a:t>
            </a:fld>
            <a:endParaRPr lang="en-US"/>
          </a:p>
        </p:txBody>
      </p:sp>
      <p:sp>
        <p:nvSpPr>
          <p:cNvPr id="7" name="Content Placeholder 4">
            <a:extLst>
              <a:ext uri="{FF2B5EF4-FFF2-40B4-BE49-F238E27FC236}">
                <a16:creationId xmlns:a16="http://schemas.microsoft.com/office/drawing/2014/main" id="{0C64AB23-D427-82C0-D496-AE087B2A8D9E}"/>
              </a:ext>
            </a:extLst>
          </p:cNvPr>
          <p:cNvSpPr txBox="1">
            <a:spLocks/>
          </p:cNvSpPr>
          <p:nvPr/>
        </p:nvSpPr>
        <p:spPr>
          <a:xfrm>
            <a:off x="499872" y="1024683"/>
            <a:ext cx="10859133" cy="54367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solidFill>
                  <a:schemeClr val="tx2"/>
                </a:solidFill>
                <a:latin typeface="Aptos"/>
                <a:ea typeface="+mn-lt"/>
                <a:cs typeface="+mn-lt"/>
              </a:rPr>
              <a:t>Input:</a:t>
            </a:r>
            <a:r>
              <a:rPr lang="en-US" sz="1800">
                <a:solidFill>
                  <a:schemeClr val="tx2"/>
                </a:solidFill>
                <a:latin typeface="Aptos"/>
                <a:ea typeface="+mn-lt"/>
                <a:cs typeface="+mn-lt"/>
              </a:rPr>
              <a:t> pre-generated </a:t>
            </a:r>
            <a:r>
              <a:rPr lang="en-US" sz="1800" err="1">
                <a:solidFill>
                  <a:schemeClr val="tx2"/>
                </a:solidFill>
                <a:latin typeface="Aptos"/>
                <a:ea typeface="+mn-lt"/>
                <a:cs typeface="+mn-lt"/>
              </a:rPr>
              <a:t>SQuAD</a:t>
            </a:r>
            <a:r>
              <a:rPr lang="en-US" sz="1800">
                <a:solidFill>
                  <a:schemeClr val="tx2"/>
                </a:solidFill>
                <a:latin typeface="Aptos"/>
                <a:ea typeface="+mn-lt"/>
                <a:cs typeface="+mn-lt"/>
              </a:rPr>
              <a:t> tensors (loaded from </a:t>
            </a:r>
            <a:r>
              <a:rPr lang="en-US" sz="1800">
                <a:solidFill>
                  <a:schemeClr val="tx2"/>
                </a:solidFill>
                <a:latin typeface="Consolas"/>
                <a:ea typeface="+mn-lt"/>
                <a:cs typeface="+mn-lt"/>
              </a:rPr>
              <a:t>.pt</a:t>
            </a:r>
            <a:r>
              <a:rPr lang="en-US" sz="1800">
                <a:solidFill>
                  <a:schemeClr val="tx2"/>
                </a:solidFill>
                <a:latin typeface="Aptos"/>
                <a:ea typeface="+mn-lt"/>
                <a:cs typeface="+mn-lt"/>
              </a:rPr>
              <a:t>) containing fields </a:t>
            </a:r>
            <a:r>
              <a:rPr lang="en-US" sz="1800" err="1">
                <a:solidFill>
                  <a:schemeClr val="tx2"/>
                </a:solidFill>
                <a:latin typeface="Consolas"/>
                <a:ea typeface="+mn-lt"/>
                <a:cs typeface="+mn-lt"/>
              </a:rPr>
              <a:t>px</a:t>
            </a:r>
            <a:r>
              <a:rPr lang="en-US" sz="1800">
                <a:solidFill>
                  <a:schemeClr val="tx2"/>
                </a:solidFill>
                <a:latin typeface="Aptos"/>
                <a:ea typeface="+mn-lt"/>
                <a:cs typeface="+mn-lt"/>
              </a:rPr>
              <a:t>, </a:t>
            </a:r>
            <a:r>
              <a:rPr lang="en-US" sz="1800" err="1">
                <a:solidFill>
                  <a:schemeClr val="tx2"/>
                </a:solidFill>
                <a:latin typeface="Consolas"/>
                <a:ea typeface="+mn-lt"/>
                <a:cs typeface="+mn-lt"/>
              </a:rPr>
              <a:t>hx</a:t>
            </a:r>
            <a:r>
              <a:rPr lang="en-US" sz="1800">
                <a:solidFill>
                  <a:schemeClr val="tx2"/>
                </a:solidFill>
                <a:latin typeface="Aptos"/>
                <a:ea typeface="+mn-lt"/>
                <a:cs typeface="+mn-lt"/>
              </a:rPr>
              <a:t>, </a:t>
            </a:r>
            <a:r>
              <a:rPr lang="en-US" sz="1800" err="1">
                <a:solidFill>
                  <a:schemeClr val="tx2"/>
                </a:solidFill>
                <a:latin typeface="Consolas"/>
                <a:ea typeface="+mn-lt"/>
                <a:cs typeface="+mn-lt"/>
              </a:rPr>
              <a:t>ax_gold</a:t>
            </a:r>
            <a:r>
              <a:rPr lang="en-US" sz="1800">
                <a:solidFill>
                  <a:schemeClr val="tx2"/>
                </a:solidFill>
                <a:latin typeface="Aptos"/>
                <a:ea typeface="+mn-lt"/>
                <a:cs typeface="+mn-lt"/>
              </a:rPr>
              <a:t>.</a:t>
            </a:r>
          </a:p>
          <a:p>
            <a:r>
              <a:rPr lang="en-US" sz="1800" b="1">
                <a:solidFill>
                  <a:schemeClr val="tx2"/>
                </a:solidFill>
                <a:latin typeface="Aptos"/>
                <a:ea typeface="+mn-lt"/>
                <a:cs typeface="+mn-lt"/>
              </a:rPr>
              <a:t>Model Architecture:</a:t>
            </a:r>
            <a:r>
              <a:rPr lang="en-US" sz="1800">
                <a:solidFill>
                  <a:schemeClr val="tx2"/>
                </a:solidFill>
                <a:latin typeface="Aptos"/>
                <a:ea typeface="+mn-lt"/>
                <a:cs typeface="+mn-lt"/>
              </a:rPr>
              <a:t> Energy-Based Model (EBM Model) is built from:</a:t>
            </a:r>
          </a:p>
          <a:p>
            <a:r>
              <a:rPr lang="en-US" sz="1800" err="1">
                <a:solidFill>
                  <a:schemeClr val="tx2"/>
                </a:solidFill>
                <a:latin typeface="Consolas"/>
                <a:ea typeface="+mn-lt"/>
                <a:cs typeface="+mn-lt"/>
              </a:rPr>
              <a:t>soft_token_generator</a:t>
            </a:r>
            <a:r>
              <a:rPr lang="en-US" sz="1800">
                <a:solidFill>
                  <a:schemeClr val="tx2"/>
                </a:solidFill>
                <a:latin typeface="Aptos"/>
                <a:ea typeface="+mn-lt"/>
                <a:cs typeface="+mn-lt"/>
              </a:rPr>
              <a:t> (MLP → GELU → </a:t>
            </a:r>
            <a:r>
              <a:rPr lang="en-US" sz="1800" err="1">
                <a:solidFill>
                  <a:schemeClr val="tx2"/>
                </a:solidFill>
                <a:latin typeface="Aptos"/>
                <a:ea typeface="+mn-lt"/>
                <a:cs typeface="+mn-lt"/>
              </a:rPr>
              <a:t>LayerNorm</a:t>
            </a:r>
            <a:r>
              <a:rPr lang="en-US" sz="1800">
                <a:solidFill>
                  <a:schemeClr val="tx2"/>
                </a:solidFill>
                <a:latin typeface="Aptos"/>
                <a:ea typeface="+mn-lt"/>
                <a:cs typeface="+mn-lt"/>
              </a:rPr>
              <a:t>) → produces </a:t>
            </a:r>
            <a:r>
              <a:rPr lang="en-US" sz="1800" i="1">
                <a:solidFill>
                  <a:schemeClr val="tx2"/>
                </a:solidFill>
                <a:latin typeface="Aptos"/>
                <a:ea typeface="+mn-lt"/>
                <a:cs typeface="+mn-lt"/>
              </a:rPr>
              <a:t>soft tokens</a:t>
            </a:r>
            <a:r>
              <a:rPr lang="en-US" sz="1800">
                <a:solidFill>
                  <a:schemeClr val="tx2"/>
                </a:solidFill>
                <a:latin typeface="Aptos"/>
                <a:ea typeface="+mn-lt"/>
                <a:cs typeface="+mn-lt"/>
              </a:rPr>
              <a:t> from input vectors </a:t>
            </a:r>
            <a:r>
              <a:rPr lang="en-US" sz="1800">
                <a:latin typeface="Aptos"/>
                <a:ea typeface="+mn-lt"/>
                <a:cs typeface="+mn-lt"/>
              </a:rPr>
              <a:t>that</a:t>
            </a:r>
            <a:r>
              <a:rPr lang="en-US" sz="1800">
                <a:solidFill>
                  <a:schemeClr val="tx2"/>
                </a:solidFill>
                <a:ea typeface="+mn-lt"/>
                <a:cs typeface="+mn-lt"/>
              </a:rPr>
              <a:t> maps answer vectors into </a:t>
            </a:r>
            <a:r>
              <a:rPr lang="en-US" sz="1800" err="1">
                <a:solidFill>
                  <a:schemeClr val="tx2"/>
                </a:solidFill>
                <a:ea typeface="+mn-lt"/>
                <a:cs typeface="+mn-lt"/>
              </a:rPr>
              <a:t>num_tokens</a:t>
            </a:r>
            <a:r>
              <a:rPr lang="en-US" sz="1800">
                <a:solidFill>
                  <a:schemeClr val="tx2"/>
                </a:solidFill>
                <a:ea typeface="+mn-lt"/>
                <a:cs typeface="+mn-lt"/>
              </a:rPr>
              <a:t> soft token embeddings via a small MLP (soft_token_generator). Those soft tokens are concatenated (question tokens + answer tokens) then passed through a Transformer encoder.</a:t>
            </a:r>
            <a:endParaRPr lang="en-US" sz="1800">
              <a:solidFill>
                <a:schemeClr val="tx2"/>
              </a:solidFill>
              <a:latin typeface="Aptos"/>
              <a:ea typeface="+mn-lt"/>
              <a:cs typeface="+mn-lt"/>
            </a:endParaRPr>
          </a:p>
          <a:p>
            <a:r>
              <a:rPr lang="en-US" sz="1800" err="1">
                <a:solidFill>
                  <a:schemeClr val="tx2"/>
                </a:solidFill>
                <a:latin typeface="Consolas"/>
                <a:ea typeface="+mn-lt"/>
                <a:cs typeface="+mn-lt"/>
              </a:rPr>
              <a:t>TransformerBackbone</a:t>
            </a:r>
            <a:r>
              <a:rPr lang="en-US" sz="1800">
                <a:solidFill>
                  <a:schemeClr val="tx2"/>
                </a:solidFill>
                <a:latin typeface="Aptos"/>
                <a:ea typeface="+mn-lt"/>
                <a:cs typeface="+mn-lt"/>
              </a:rPr>
              <a:t> (Linear input projection → </a:t>
            </a:r>
            <a:r>
              <a:rPr lang="en-US" sz="1800" err="1">
                <a:solidFill>
                  <a:schemeClr val="tx2"/>
                </a:solidFill>
                <a:latin typeface="Aptos"/>
                <a:ea typeface="+mn-lt"/>
                <a:cs typeface="+mn-lt"/>
              </a:rPr>
              <a:t>PositionalEncoding</a:t>
            </a:r>
            <a:r>
              <a:rPr lang="en-US" sz="1800">
                <a:solidFill>
                  <a:schemeClr val="tx2"/>
                </a:solidFill>
                <a:latin typeface="Aptos"/>
                <a:ea typeface="+mn-lt"/>
                <a:cs typeface="+mn-lt"/>
              </a:rPr>
              <a:t> → </a:t>
            </a:r>
            <a:r>
              <a:rPr lang="en-US" sz="1800" err="1">
                <a:solidFill>
                  <a:schemeClr val="tx2"/>
                </a:solidFill>
                <a:latin typeface="Aptos"/>
                <a:ea typeface="+mn-lt"/>
                <a:cs typeface="+mn-lt"/>
              </a:rPr>
              <a:t>TransformerEncoder</a:t>
            </a:r>
            <a:r>
              <a:rPr lang="en-US" sz="1800">
                <a:solidFill>
                  <a:schemeClr val="tx2"/>
                </a:solidFill>
                <a:latin typeface="Aptos"/>
                <a:ea typeface="+mn-lt"/>
                <a:cs typeface="+mn-lt"/>
              </a:rPr>
              <a:t>) : A</a:t>
            </a:r>
            <a:r>
              <a:rPr lang="en-US" sz="1800">
                <a:solidFill>
                  <a:schemeClr val="tx2"/>
                </a:solidFill>
                <a:ea typeface="+mn-lt"/>
                <a:cs typeface="+mn-lt"/>
              </a:rPr>
              <a:t>fter transformer encoding, the model pools or reads an appropriate representation (Transformer o/p) and passes those embeddings through </a:t>
            </a:r>
            <a:r>
              <a:rPr lang="en-US" sz="1800" err="1">
                <a:solidFill>
                  <a:schemeClr val="tx2"/>
                </a:solidFill>
                <a:ea typeface="+mn-lt"/>
                <a:cs typeface="+mn-lt"/>
              </a:rPr>
              <a:t>energy_head</a:t>
            </a:r>
            <a:r>
              <a:rPr lang="en-US" sz="1800">
                <a:solidFill>
                  <a:schemeClr val="tx2"/>
                </a:solidFill>
                <a:ea typeface="+mn-lt"/>
                <a:cs typeface="+mn-lt"/>
              </a:rPr>
              <a:t> to get a scalar energy. Lower energy is meant to indicate a better answer.</a:t>
            </a:r>
            <a:endParaRPr lang="en-US" sz="1800">
              <a:solidFill>
                <a:schemeClr val="tx2"/>
              </a:solidFill>
              <a:latin typeface="Aptos"/>
            </a:endParaRPr>
          </a:p>
          <a:p>
            <a:r>
              <a:rPr lang="en-US" sz="1800" err="1">
                <a:solidFill>
                  <a:schemeClr val="tx2"/>
                </a:solidFill>
                <a:latin typeface="Consolas"/>
                <a:ea typeface="+mn-lt"/>
                <a:cs typeface="+mn-lt"/>
              </a:rPr>
              <a:t>energy_head</a:t>
            </a:r>
            <a:r>
              <a:rPr lang="en-US" sz="1800">
                <a:solidFill>
                  <a:schemeClr val="tx2"/>
                </a:solidFill>
                <a:latin typeface="Aptos"/>
                <a:ea typeface="+mn-lt"/>
                <a:cs typeface="+mn-lt"/>
              </a:rPr>
              <a:t> (MLP → tanh → Linear) → outputs scalar energy</a:t>
            </a:r>
            <a:endParaRPr lang="en-US" sz="1800">
              <a:solidFill>
                <a:schemeClr val="tx2"/>
              </a:solidFill>
              <a:latin typeface="Aptos"/>
            </a:endParaRPr>
          </a:p>
        </p:txBody>
      </p:sp>
      <p:graphicFrame>
        <p:nvGraphicFramePr>
          <p:cNvPr id="61" name="Content Placeholder 4">
            <a:extLst>
              <a:ext uri="{FF2B5EF4-FFF2-40B4-BE49-F238E27FC236}">
                <a16:creationId xmlns:a16="http://schemas.microsoft.com/office/drawing/2014/main" id="{E8FEC595-1224-10C4-AC32-614649D89B56}"/>
              </a:ext>
            </a:extLst>
          </p:cNvPr>
          <p:cNvGraphicFramePr/>
          <p:nvPr>
            <p:extLst>
              <p:ext uri="{D42A27DB-BD31-4B8C-83A1-F6EECF244321}">
                <p14:modId xmlns:p14="http://schemas.microsoft.com/office/powerpoint/2010/main" val="1558840422"/>
              </p:ext>
            </p:extLst>
          </p:nvPr>
        </p:nvGraphicFramePr>
        <p:xfrm>
          <a:off x="502024" y="3181537"/>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704382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7E46E-61B1-562E-866D-280722BBB0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26E501-BEF0-69BE-4F10-B34E5848981F}"/>
              </a:ext>
            </a:extLst>
          </p:cNvPr>
          <p:cNvSpPr>
            <a:spLocks noGrp="1"/>
          </p:cNvSpPr>
          <p:nvPr>
            <p:ph type="title"/>
          </p:nvPr>
        </p:nvSpPr>
        <p:spPr>
          <a:xfrm>
            <a:off x="644769" y="365125"/>
            <a:ext cx="10710619" cy="1325563"/>
          </a:xfrm>
        </p:spPr>
        <p:txBody>
          <a:bodyPr anchor="t">
            <a:normAutofit/>
          </a:bodyPr>
          <a:lstStyle/>
          <a:p>
            <a:r>
              <a:rPr lang="en-US" sz="3600">
                <a:latin typeface="Times New Roman"/>
                <a:cs typeface="Times New Roman"/>
              </a:rPr>
              <a:t>EBM Stage 3: Inference and Loss</a:t>
            </a:r>
          </a:p>
          <a:p>
            <a:endParaRPr lang="en-US" sz="3600">
              <a:latin typeface="Times New Roman"/>
              <a:cs typeface="Times New Roman"/>
            </a:endParaRPr>
          </a:p>
        </p:txBody>
      </p:sp>
      <p:sp>
        <p:nvSpPr>
          <p:cNvPr id="4" name="Slide Number Placeholder 3">
            <a:extLst>
              <a:ext uri="{FF2B5EF4-FFF2-40B4-BE49-F238E27FC236}">
                <a16:creationId xmlns:a16="http://schemas.microsoft.com/office/drawing/2014/main" id="{0A441B73-BDA8-6AC4-05AB-9ED8231280FE}"/>
              </a:ext>
            </a:extLst>
          </p:cNvPr>
          <p:cNvSpPr>
            <a:spLocks noGrp="1"/>
          </p:cNvSpPr>
          <p:nvPr>
            <p:ph type="sldNum" sz="quarter" idx="12"/>
          </p:nvPr>
        </p:nvSpPr>
        <p:spPr>
          <a:xfrm>
            <a:off x="9375913" y="6276840"/>
            <a:ext cx="2743200" cy="365125"/>
          </a:xfrm>
        </p:spPr>
        <p:txBody>
          <a:bodyPr anchor="ctr">
            <a:normAutofit/>
          </a:bodyPr>
          <a:lstStyle/>
          <a:p>
            <a:pPr>
              <a:spcAft>
                <a:spcPts val="600"/>
              </a:spcAft>
            </a:pPr>
            <a:fld id="{4267CD5E-26CF-4249-8540-BB1D07FD4227}" type="slidenum">
              <a:rPr lang="en-US" smtClean="0"/>
              <a:pPr>
                <a:spcAft>
                  <a:spcPts val="600"/>
                </a:spcAft>
              </a:pPr>
              <a:t>22</a:t>
            </a:fld>
            <a:endParaRPr lang="en-US"/>
          </a:p>
        </p:txBody>
      </p:sp>
      <p:sp>
        <p:nvSpPr>
          <p:cNvPr id="7" name="Content Placeholder 4">
            <a:extLst>
              <a:ext uri="{FF2B5EF4-FFF2-40B4-BE49-F238E27FC236}">
                <a16:creationId xmlns:a16="http://schemas.microsoft.com/office/drawing/2014/main" id="{3EC0166A-5C57-EEF0-AD28-E99F638076F3}"/>
              </a:ext>
            </a:extLst>
          </p:cNvPr>
          <p:cNvSpPr txBox="1">
            <a:spLocks/>
          </p:cNvSpPr>
          <p:nvPr/>
        </p:nvSpPr>
        <p:spPr>
          <a:xfrm>
            <a:off x="499872" y="1024683"/>
            <a:ext cx="10859133" cy="54367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solidFill>
                  <a:schemeClr val="tx2"/>
                </a:solidFill>
                <a:ea typeface="+mn-lt"/>
                <a:cs typeface="+mn-lt"/>
              </a:rPr>
              <a:t>Markov Chain Monte Carlo (MCMC) style </a:t>
            </a:r>
            <a:r>
              <a:rPr lang="en-US" sz="1800" i="1">
                <a:solidFill>
                  <a:schemeClr val="tx2"/>
                </a:solidFill>
                <a:ea typeface="+mn-lt"/>
                <a:cs typeface="+mn-lt"/>
              </a:rPr>
              <a:t>refinement</a:t>
            </a:r>
            <a:r>
              <a:rPr lang="en-US" sz="1800">
                <a:solidFill>
                  <a:schemeClr val="tx2"/>
                </a:solidFill>
                <a:ea typeface="+mn-lt"/>
                <a:cs typeface="+mn-lt"/>
              </a:rPr>
              <a:t> of candidate answer vectors by computing ∇(energy) </a:t>
            </a:r>
            <a:r>
              <a:rPr lang="en-US" sz="1800" err="1">
                <a:solidFill>
                  <a:schemeClr val="tx2"/>
                </a:solidFill>
                <a:ea typeface="+mn-lt"/>
                <a:cs typeface="+mn-lt"/>
              </a:rPr>
              <a:t>w.r.t.</a:t>
            </a:r>
            <a:r>
              <a:rPr lang="en-US" sz="1800">
                <a:solidFill>
                  <a:schemeClr val="tx2"/>
                </a:solidFill>
                <a:ea typeface="+mn-lt"/>
                <a:cs typeface="+mn-lt"/>
              </a:rPr>
              <a:t> the answer vector and updating the vector (gradient steps + noise).</a:t>
            </a:r>
            <a:endParaRPr lang="en-US">
              <a:solidFill>
                <a:schemeClr val="tx2"/>
              </a:solidFill>
            </a:endParaRPr>
          </a:p>
          <a:p>
            <a:r>
              <a:rPr lang="en-US" sz="1800">
                <a:solidFill>
                  <a:schemeClr val="tx2"/>
                </a:solidFill>
                <a:ea typeface="+mn-lt"/>
                <a:cs typeface="+mn-lt"/>
              </a:rPr>
              <a:t>MCMC refinement trains corrupt candidate, compute energy, compute gradient of energy </a:t>
            </a:r>
            <a:r>
              <a:rPr lang="en-US" sz="1800" err="1">
                <a:solidFill>
                  <a:schemeClr val="tx2"/>
                </a:solidFill>
                <a:ea typeface="+mn-lt"/>
                <a:cs typeface="+mn-lt"/>
              </a:rPr>
              <a:t>w.r.t.</a:t>
            </a:r>
            <a:r>
              <a:rPr lang="en-US" sz="1800">
                <a:solidFill>
                  <a:schemeClr val="tx2"/>
                </a:solidFill>
                <a:ea typeface="+mn-lt"/>
                <a:cs typeface="+mn-lt"/>
              </a:rPr>
              <a:t> candidate vector. It also normalizes gradient, </a:t>
            </a:r>
            <a:br>
              <a:rPr lang="en-US" sz="1800">
                <a:solidFill>
                  <a:schemeClr val="tx2"/>
                </a:solidFill>
                <a:ea typeface="+mn-lt"/>
                <a:cs typeface="+mn-lt"/>
              </a:rPr>
            </a:br>
            <a:r>
              <a:rPr lang="en-US" sz="1800">
                <a:solidFill>
                  <a:schemeClr val="tx2"/>
                </a:solidFill>
                <a:ea typeface="+mn-lt"/>
                <a:cs typeface="+mn-lt"/>
              </a:rPr>
              <a:t>step refined vector : (</a:t>
            </a:r>
            <a:r>
              <a:rPr lang="en-US" sz="1800" err="1">
                <a:solidFill>
                  <a:schemeClr val="tx2"/>
                </a:solidFill>
                <a:ea typeface="+mn-lt"/>
                <a:cs typeface="+mn-lt"/>
              </a:rPr>
              <a:t>refined_vec</a:t>
            </a:r>
            <a:r>
              <a:rPr lang="en-US" sz="1800">
                <a:solidFill>
                  <a:schemeClr val="tx2"/>
                </a:solidFill>
                <a:ea typeface="+mn-lt"/>
                <a:cs typeface="+mn-lt"/>
              </a:rPr>
              <a:t> = </a:t>
            </a:r>
            <a:r>
              <a:rPr lang="en-US" sz="1800" err="1">
                <a:solidFill>
                  <a:schemeClr val="tx2"/>
                </a:solidFill>
                <a:ea typeface="+mn-lt"/>
                <a:cs typeface="+mn-lt"/>
              </a:rPr>
              <a:t>refined_vec</a:t>
            </a:r>
            <a:r>
              <a:rPr lang="en-US" sz="1800">
                <a:solidFill>
                  <a:schemeClr val="tx2"/>
                </a:solidFill>
                <a:ea typeface="+mn-lt"/>
                <a:cs typeface="+mn-lt"/>
              </a:rPr>
              <a:t> - alpha * </a:t>
            </a:r>
            <a:r>
              <a:rPr lang="en-US" sz="1800" err="1">
                <a:solidFill>
                  <a:schemeClr val="tx2"/>
                </a:solidFill>
                <a:ea typeface="+mn-lt"/>
                <a:cs typeface="+mn-lt"/>
              </a:rPr>
              <a:t>grad_normalized</a:t>
            </a:r>
            <a:r>
              <a:rPr lang="en-US" sz="1800">
                <a:solidFill>
                  <a:schemeClr val="tx2"/>
                </a:solidFill>
                <a:ea typeface="+mn-lt"/>
                <a:cs typeface="+mn-lt"/>
              </a:rPr>
              <a:t>); so moving candidate in energy-reducing direction or as specified and collects </a:t>
            </a:r>
            <a:r>
              <a:rPr lang="en-US" sz="1800" err="1">
                <a:solidFill>
                  <a:schemeClr val="tx2"/>
                </a:solidFill>
                <a:ea typeface="+mn-lt"/>
                <a:cs typeface="+mn-lt"/>
              </a:rPr>
              <a:t>refined_vec_history</a:t>
            </a:r>
            <a:r>
              <a:rPr lang="en-US" sz="1800">
                <a:solidFill>
                  <a:schemeClr val="tx2"/>
                </a:solidFill>
                <a:ea typeface="+mn-lt"/>
                <a:cs typeface="+mn-lt"/>
              </a:rPr>
              <a:t>, </a:t>
            </a:r>
            <a:r>
              <a:rPr lang="en-US" sz="1800" err="1">
                <a:solidFill>
                  <a:schemeClr val="tx2"/>
                </a:solidFill>
                <a:ea typeface="+mn-lt"/>
                <a:cs typeface="+mn-lt"/>
              </a:rPr>
              <a:t>predicted_energies</a:t>
            </a:r>
            <a:endParaRPr lang="en-US" sz="1800">
              <a:solidFill>
                <a:schemeClr val="tx2"/>
              </a:solidFill>
              <a:ea typeface="+mn-lt"/>
              <a:cs typeface="+mn-lt"/>
            </a:endParaRPr>
          </a:p>
          <a:p>
            <a:r>
              <a:rPr lang="en-US" sz="1800" b="1">
                <a:solidFill>
                  <a:schemeClr val="tx2"/>
                </a:solidFill>
                <a:ea typeface="+mn-lt"/>
                <a:cs typeface="+mn-lt"/>
              </a:rPr>
              <a:t>Losses:</a:t>
            </a:r>
            <a:r>
              <a:rPr lang="en-US" sz="1800">
                <a:solidFill>
                  <a:schemeClr val="tx2"/>
                </a:solidFill>
                <a:ea typeface="+mn-lt"/>
                <a:cs typeface="+mn-lt"/>
              </a:rPr>
              <a:t> reconstruction MSE between refined vector and true answer vector; contrastive loss computed by comparing energy of true vs refined answers (cross-entropy on stacked energies). </a:t>
            </a:r>
            <a:br>
              <a:rPr lang="en-US" sz="1800">
                <a:solidFill>
                  <a:schemeClr val="tx2"/>
                </a:solidFill>
                <a:ea typeface="+mn-lt"/>
                <a:cs typeface="+mn-lt"/>
              </a:rPr>
            </a:br>
            <a:r>
              <a:rPr lang="en-US" sz="1800" b="1">
                <a:solidFill>
                  <a:schemeClr val="tx2"/>
                </a:solidFill>
                <a:ea typeface="+mn-lt"/>
                <a:cs typeface="+mn-lt"/>
              </a:rPr>
              <a:t>Loss = </a:t>
            </a:r>
            <a:r>
              <a:rPr lang="en-US" sz="1800" b="1" err="1">
                <a:solidFill>
                  <a:schemeClr val="tx2"/>
                </a:solidFill>
                <a:latin typeface="Consolas"/>
                <a:ea typeface="+mn-lt"/>
                <a:cs typeface="+mn-lt"/>
              </a:rPr>
              <a:t>recon_coeff</a:t>
            </a:r>
            <a:r>
              <a:rPr lang="en-US" sz="1800" b="1">
                <a:solidFill>
                  <a:schemeClr val="tx2"/>
                </a:solidFill>
                <a:latin typeface="Consolas"/>
                <a:ea typeface="+mn-lt"/>
                <a:cs typeface="+mn-lt"/>
              </a:rPr>
              <a:t> * MSE + </a:t>
            </a:r>
            <a:r>
              <a:rPr lang="en-US" sz="1800" b="1" err="1">
                <a:solidFill>
                  <a:schemeClr val="tx2"/>
                </a:solidFill>
                <a:latin typeface="Consolas"/>
                <a:ea typeface="+mn-lt"/>
                <a:cs typeface="+mn-lt"/>
              </a:rPr>
              <a:t>contrast_coeff</a:t>
            </a:r>
            <a:r>
              <a:rPr lang="en-US" sz="1800" b="1">
                <a:solidFill>
                  <a:schemeClr val="tx2"/>
                </a:solidFill>
                <a:latin typeface="Consolas"/>
                <a:ea typeface="+mn-lt"/>
                <a:cs typeface="+mn-lt"/>
              </a:rPr>
              <a:t> * CE</a:t>
            </a:r>
            <a:r>
              <a:rPr lang="en-US" sz="1800">
                <a:solidFill>
                  <a:schemeClr val="tx2"/>
                </a:solidFill>
                <a:ea typeface="+mn-lt"/>
                <a:cs typeface="+mn-lt"/>
              </a:rPr>
              <a:t>.</a:t>
            </a:r>
            <a:endParaRPr lang="en-US">
              <a:solidFill>
                <a:schemeClr val="tx2"/>
              </a:solidFill>
              <a:ea typeface="+mn-lt"/>
              <a:cs typeface="+mn-lt"/>
            </a:endParaRPr>
          </a:p>
          <a:p>
            <a:endParaRPr lang="en-US" sz="1800">
              <a:solidFill>
                <a:schemeClr val="tx2"/>
              </a:solidFill>
            </a:endParaRPr>
          </a:p>
          <a:p>
            <a:r>
              <a:rPr lang="en-US" sz="1800">
                <a:solidFill>
                  <a:schemeClr val="tx2"/>
                </a:solidFill>
                <a:latin typeface="Aptos"/>
              </a:rPr>
              <a:t>A</a:t>
            </a:r>
            <a:r>
              <a:rPr lang="en-US" sz="1800">
                <a:solidFill>
                  <a:schemeClr val="tx2"/>
                </a:solidFill>
                <a:ea typeface="+mn-lt"/>
                <a:cs typeface="+mn-lt"/>
              </a:rPr>
              <a:t>fter refinement, we compute forward reconstruction losses (MSE between final refined vector and gold answer vector), builds loss history across steps; also computes contrastive loss by comparing energy of real vs fake pairs.</a:t>
            </a:r>
          </a:p>
          <a:p>
            <a:r>
              <a:rPr lang="en-US" sz="1800">
                <a:solidFill>
                  <a:schemeClr val="tx2"/>
                </a:solidFill>
                <a:ea typeface="+mn-lt"/>
                <a:cs typeface="+mn-lt"/>
              </a:rPr>
              <a:t>We calculate contrastive loss to get energy for the real (gold) answer and for the final refined candidate, stacks them and applies Cross Entropy on -</a:t>
            </a:r>
            <a:r>
              <a:rPr lang="en-US" sz="1800" err="1">
                <a:solidFill>
                  <a:schemeClr val="tx2"/>
                </a:solidFill>
                <a:ea typeface="+mn-lt"/>
                <a:cs typeface="+mn-lt"/>
              </a:rPr>
              <a:t>energy_stack</a:t>
            </a:r>
            <a:r>
              <a:rPr lang="en-US" sz="1800">
                <a:solidFill>
                  <a:schemeClr val="tx2"/>
                </a:solidFill>
                <a:ea typeface="+mn-lt"/>
                <a:cs typeface="+mn-lt"/>
              </a:rPr>
              <a:t> with targets pointing to the real pair so lower energy for real should give higher score. This is effectively a contrastive energy ranking loss.</a:t>
            </a:r>
            <a:endParaRPr lang="en-US" sz="1800">
              <a:solidFill>
                <a:schemeClr val="tx2"/>
              </a:solidFill>
              <a:latin typeface="Aptos"/>
            </a:endParaRPr>
          </a:p>
        </p:txBody>
      </p:sp>
    </p:spTree>
    <p:extLst>
      <p:ext uri="{BB962C8B-B14F-4D97-AF65-F5344CB8AC3E}">
        <p14:creationId xmlns:p14="http://schemas.microsoft.com/office/powerpoint/2010/main" val="37673475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931CD-A162-5BC2-E2A4-DA4D8A295E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CA7FBA-861A-0A2F-9BE3-D342A59633FF}"/>
              </a:ext>
            </a:extLst>
          </p:cNvPr>
          <p:cNvSpPr>
            <a:spLocks noGrp="1"/>
          </p:cNvSpPr>
          <p:nvPr>
            <p:ph type="title"/>
          </p:nvPr>
        </p:nvSpPr>
        <p:spPr>
          <a:xfrm>
            <a:off x="644769" y="365125"/>
            <a:ext cx="10710619" cy="1325563"/>
          </a:xfrm>
        </p:spPr>
        <p:txBody>
          <a:bodyPr anchor="t">
            <a:normAutofit/>
          </a:bodyPr>
          <a:lstStyle/>
          <a:p>
            <a:r>
              <a:rPr lang="en-US" sz="3600">
                <a:latin typeface="Times New Roman"/>
                <a:cs typeface="Times New Roman"/>
              </a:rPr>
              <a:t>EBM Stage 3: Optimization</a:t>
            </a:r>
          </a:p>
          <a:p>
            <a:endParaRPr lang="en-US" sz="3600">
              <a:latin typeface="Times New Roman"/>
              <a:cs typeface="Times New Roman"/>
            </a:endParaRPr>
          </a:p>
        </p:txBody>
      </p:sp>
      <p:sp>
        <p:nvSpPr>
          <p:cNvPr id="4" name="Slide Number Placeholder 3">
            <a:extLst>
              <a:ext uri="{FF2B5EF4-FFF2-40B4-BE49-F238E27FC236}">
                <a16:creationId xmlns:a16="http://schemas.microsoft.com/office/drawing/2014/main" id="{2551CBBA-1ACB-9973-C4A1-E94CF5C1BF8A}"/>
              </a:ext>
            </a:extLst>
          </p:cNvPr>
          <p:cNvSpPr>
            <a:spLocks noGrp="1"/>
          </p:cNvSpPr>
          <p:nvPr>
            <p:ph type="sldNum" sz="quarter" idx="12"/>
          </p:nvPr>
        </p:nvSpPr>
        <p:spPr>
          <a:xfrm>
            <a:off x="9375913" y="6276840"/>
            <a:ext cx="2743200" cy="365125"/>
          </a:xfrm>
        </p:spPr>
        <p:txBody>
          <a:bodyPr anchor="ctr">
            <a:normAutofit/>
          </a:bodyPr>
          <a:lstStyle/>
          <a:p>
            <a:pPr>
              <a:spcAft>
                <a:spcPts val="600"/>
              </a:spcAft>
            </a:pPr>
            <a:fld id="{4267CD5E-26CF-4249-8540-BB1D07FD4227}" type="slidenum">
              <a:rPr lang="en-US" smtClean="0"/>
              <a:pPr>
                <a:spcAft>
                  <a:spcPts val="600"/>
                </a:spcAft>
              </a:pPr>
              <a:t>23</a:t>
            </a:fld>
            <a:endParaRPr lang="en-US"/>
          </a:p>
        </p:txBody>
      </p:sp>
      <p:sp>
        <p:nvSpPr>
          <p:cNvPr id="7" name="Content Placeholder 4">
            <a:extLst>
              <a:ext uri="{FF2B5EF4-FFF2-40B4-BE49-F238E27FC236}">
                <a16:creationId xmlns:a16="http://schemas.microsoft.com/office/drawing/2014/main" id="{134677DE-C6C1-F2C0-F3E2-44FCB64661CB}"/>
              </a:ext>
            </a:extLst>
          </p:cNvPr>
          <p:cNvSpPr txBox="1">
            <a:spLocks/>
          </p:cNvSpPr>
          <p:nvPr/>
        </p:nvSpPr>
        <p:spPr>
          <a:xfrm>
            <a:off x="499872" y="1024683"/>
            <a:ext cx="10859133" cy="54367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solidFill>
                  <a:schemeClr val="tx2"/>
                </a:solidFill>
                <a:ea typeface="+mn-lt"/>
                <a:cs typeface="+mn-lt"/>
              </a:rPr>
              <a:t>Optimizers &amp; scheduler:</a:t>
            </a:r>
            <a:r>
              <a:rPr lang="en-US" sz="1800">
                <a:solidFill>
                  <a:schemeClr val="tx2"/>
                </a:solidFill>
                <a:ea typeface="+mn-lt"/>
                <a:cs typeface="+mn-lt"/>
              </a:rPr>
              <a:t> We use </a:t>
            </a:r>
            <a:r>
              <a:rPr lang="en-US" sz="1800" err="1">
                <a:solidFill>
                  <a:schemeClr val="tx2"/>
                </a:solidFill>
                <a:ea typeface="+mn-lt"/>
                <a:cs typeface="+mn-lt"/>
              </a:rPr>
              <a:t>AdamW</a:t>
            </a:r>
            <a:r>
              <a:rPr lang="en-US" sz="1800">
                <a:solidFill>
                  <a:schemeClr val="tx2"/>
                </a:solidFill>
                <a:ea typeface="+mn-lt"/>
                <a:cs typeface="+mn-lt"/>
              </a:rPr>
              <a:t> with separate </a:t>
            </a:r>
            <a:r>
              <a:rPr lang="en-US" sz="1800" err="1">
                <a:solidFill>
                  <a:schemeClr val="tx2"/>
                </a:solidFill>
                <a:ea typeface="+mn-lt"/>
                <a:cs typeface="+mn-lt"/>
              </a:rPr>
              <a:t>lr</a:t>
            </a:r>
            <a:r>
              <a:rPr lang="en-US" sz="1800">
                <a:solidFill>
                  <a:schemeClr val="tx2"/>
                </a:solidFill>
                <a:ea typeface="+mn-lt"/>
                <a:cs typeface="+mn-lt"/>
              </a:rPr>
              <a:t> groups (</a:t>
            </a:r>
            <a:r>
              <a:rPr lang="en-US" sz="1800" err="1">
                <a:solidFill>
                  <a:schemeClr val="tx2"/>
                </a:solidFill>
                <a:ea typeface="+mn-lt"/>
                <a:cs typeface="+mn-lt"/>
              </a:rPr>
              <a:t>soft_token_generator</a:t>
            </a:r>
            <a:r>
              <a:rPr lang="en-US" sz="1800">
                <a:solidFill>
                  <a:schemeClr val="tx2"/>
                </a:solidFill>
                <a:ea typeface="+mn-lt"/>
                <a:cs typeface="+mn-lt"/>
              </a:rPr>
              <a:t>, backbone, </a:t>
            </a:r>
            <a:r>
              <a:rPr lang="en-US" sz="1800" err="1">
                <a:solidFill>
                  <a:schemeClr val="tx2"/>
                </a:solidFill>
                <a:ea typeface="+mn-lt"/>
                <a:cs typeface="+mn-lt"/>
              </a:rPr>
              <a:t>energy_head</a:t>
            </a:r>
            <a:r>
              <a:rPr lang="en-US" sz="1800">
                <a:solidFill>
                  <a:schemeClr val="tx2"/>
                </a:solidFill>
                <a:ea typeface="+mn-lt"/>
                <a:cs typeface="+mn-lt"/>
              </a:rPr>
              <a:t>), and </a:t>
            </a:r>
            <a:r>
              <a:rPr lang="en-US" sz="1800" err="1">
                <a:solidFill>
                  <a:schemeClr val="tx2"/>
                </a:solidFill>
                <a:latin typeface="Consolas"/>
                <a:ea typeface="+mn-lt"/>
                <a:cs typeface="+mn-lt"/>
              </a:rPr>
              <a:t>LinearWarmupCosineAnnealingLR</a:t>
            </a:r>
            <a:r>
              <a:rPr lang="en-US" sz="1800">
                <a:solidFill>
                  <a:schemeClr val="tx2"/>
                </a:solidFill>
                <a:ea typeface="+mn-lt"/>
                <a:cs typeface="+mn-lt"/>
              </a:rPr>
              <a:t> schedule.</a:t>
            </a:r>
            <a:endParaRPr lang="en-US">
              <a:solidFill>
                <a:schemeClr val="tx2"/>
              </a:solidFill>
              <a:ea typeface="+mn-lt"/>
              <a:cs typeface="+mn-lt"/>
            </a:endParaRPr>
          </a:p>
          <a:p>
            <a:r>
              <a:rPr lang="en-US" sz="1800" b="1">
                <a:solidFill>
                  <a:schemeClr val="tx2"/>
                </a:solidFill>
                <a:ea typeface="+mn-lt"/>
                <a:cs typeface="+mn-lt"/>
              </a:rPr>
              <a:t>Logging / checkpointing:</a:t>
            </a:r>
            <a:r>
              <a:rPr lang="en-US" sz="1800">
                <a:solidFill>
                  <a:schemeClr val="tx2"/>
                </a:solidFill>
                <a:ea typeface="+mn-lt"/>
                <a:cs typeface="+mn-lt"/>
              </a:rPr>
              <a:t> Weights &amp; Biases (</a:t>
            </a:r>
            <a:r>
              <a:rPr lang="en-US" sz="1800" err="1">
                <a:solidFill>
                  <a:schemeClr val="tx2"/>
                </a:solidFill>
                <a:ea typeface="+mn-lt"/>
                <a:cs typeface="+mn-lt"/>
              </a:rPr>
              <a:t>wandb</a:t>
            </a:r>
            <a:r>
              <a:rPr lang="en-US" sz="1800">
                <a:solidFill>
                  <a:schemeClr val="tx2"/>
                </a:solidFill>
                <a:ea typeface="+mn-lt"/>
                <a:cs typeface="+mn-lt"/>
              </a:rPr>
              <a:t>) used for run tracking; model checkpoints saved to disk. Optional replay buffer used for candidate vectors.</a:t>
            </a:r>
            <a:endParaRPr lang="en-US">
              <a:solidFill>
                <a:schemeClr val="tx2"/>
              </a:solidFill>
              <a:ea typeface="+mn-lt"/>
              <a:cs typeface="+mn-lt"/>
            </a:endParaRPr>
          </a:p>
          <a:p>
            <a:r>
              <a:rPr lang="en-US" sz="1800" b="1">
                <a:solidFill>
                  <a:schemeClr val="tx2"/>
                </a:solidFill>
                <a:ea typeface="+mn-lt"/>
                <a:cs typeface="+mn-lt"/>
              </a:rPr>
              <a:t>Metrics reported:</a:t>
            </a:r>
            <a:r>
              <a:rPr lang="en-US" sz="1800">
                <a:solidFill>
                  <a:schemeClr val="tx2"/>
                </a:solidFill>
                <a:ea typeface="+mn-lt"/>
                <a:cs typeface="+mn-lt"/>
              </a:rPr>
              <a:t> average MSE (initial vs refined) on test batch, various </a:t>
            </a:r>
            <a:r>
              <a:rPr lang="en-US" sz="1800" err="1">
                <a:solidFill>
                  <a:schemeClr val="tx2"/>
                </a:solidFill>
                <a:ea typeface="+mn-lt"/>
                <a:cs typeface="+mn-lt"/>
              </a:rPr>
              <a:t>wandb</a:t>
            </a:r>
            <a:r>
              <a:rPr lang="en-US" sz="1800">
                <a:solidFill>
                  <a:schemeClr val="tx2"/>
                </a:solidFill>
                <a:ea typeface="+mn-lt"/>
                <a:cs typeface="+mn-lt"/>
              </a:rPr>
              <a:t> tables for energy / grad norms / reconstruction progression.</a:t>
            </a:r>
            <a:endParaRPr lang="en-US" sz="1800">
              <a:solidFill>
                <a:schemeClr val="tx2"/>
              </a:solidFill>
              <a:latin typeface="Aptos"/>
            </a:endParaRPr>
          </a:p>
        </p:txBody>
      </p:sp>
    </p:spTree>
    <p:extLst>
      <p:ext uri="{BB962C8B-B14F-4D97-AF65-F5344CB8AC3E}">
        <p14:creationId xmlns:p14="http://schemas.microsoft.com/office/powerpoint/2010/main" val="2896406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ABE278-03B8-0343-3FCC-D331981327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E12C54-E843-3704-108F-C56C37D0E85E}"/>
              </a:ext>
            </a:extLst>
          </p:cNvPr>
          <p:cNvSpPr>
            <a:spLocks noGrp="1"/>
          </p:cNvSpPr>
          <p:nvPr>
            <p:ph type="title"/>
          </p:nvPr>
        </p:nvSpPr>
        <p:spPr>
          <a:xfrm>
            <a:off x="644769" y="365125"/>
            <a:ext cx="10710619" cy="1325563"/>
          </a:xfrm>
        </p:spPr>
        <p:txBody>
          <a:bodyPr anchor="t">
            <a:normAutofit/>
          </a:bodyPr>
          <a:lstStyle/>
          <a:p>
            <a:r>
              <a:rPr lang="en-US" sz="3600" dirty="0">
                <a:latin typeface="Times New Roman"/>
                <a:cs typeface="Times New Roman"/>
              </a:rPr>
              <a:t>EBM Challenges</a:t>
            </a:r>
          </a:p>
          <a:p>
            <a:endParaRPr lang="en-US" sz="3600">
              <a:latin typeface="Times New Roman"/>
              <a:cs typeface="Times New Roman"/>
            </a:endParaRPr>
          </a:p>
        </p:txBody>
      </p:sp>
      <p:sp>
        <p:nvSpPr>
          <p:cNvPr id="4" name="Slide Number Placeholder 3">
            <a:extLst>
              <a:ext uri="{FF2B5EF4-FFF2-40B4-BE49-F238E27FC236}">
                <a16:creationId xmlns:a16="http://schemas.microsoft.com/office/drawing/2014/main" id="{912D17BB-6881-70C4-F587-E5D3FEDAE2A3}"/>
              </a:ext>
            </a:extLst>
          </p:cNvPr>
          <p:cNvSpPr>
            <a:spLocks noGrp="1"/>
          </p:cNvSpPr>
          <p:nvPr>
            <p:ph type="sldNum" sz="quarter" idx="12"/>
          </p:nvPr>
        </p:nvSpPr>
        <p:spPr>
          <a:xfrm>
            <a:off x="9375913" y="6276840"/>
            <a:ext cx="2743200" cy="365125"/>
          </a:xfrm>
        </p:spPr>
        <p:txBody>
          <a:bodyPr anchor="ctr">
            <a:normAutofit/>
          </a:bodyPr>
          <a:lstStyle/>
          <a:p>
            <a:pPr>
              <a:spcAft>
                <a:spcPts val="600"/>
              </a:spcAft>
            </a:pPr>
            <a:fld id="{4267CD5E-26CF-4249-8540-BB1D07FD4227}" type="slidenum">
              <a:rPr lang="en-US" smtClean="0"/>
              <a:pPr>
                <a:spcAft>
                  <a:spcPts val="600"/>
                </a:spcAft>
              </a:pPr>
              <a:t>24</a:t>
            </a:fld>
            <a:endParaRPr lang="en-US"/>
          </a:p>
        </p:txBody>
      </p:sp>
      <p:sp>
        <p:nvSpPr>
          <p:cNvPr id="7" name="Content Placeholder 4">
            <a:extLst>
              <a:ext uri="{FF2B5EF4-FFF2-40B4-BE49-F238E27FC236}">
                <a16:creationId xmlns:a16="http://schemas.microsoft.com/office/drawing/2014/main" id="{118E5154-8C3C-5C20-4E8C-C3DE8071F741}"/>
              </a:ext>
            </a:extLst>
          </p:cNvPr>
          <p:cNvSpPr txBox="1">
            <a:spLocks/>
          </p:cNvSpPr>
          <p:nvPr/>
        </p:nvSpPr>
        <p:spPr>
          <a:xfrm>
            <a:off x="499872" y="1024683"/>
            <a:ext cx="6158501" cy="54367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chemeClr val="tx2"/>
                </a:solidFill>
                <a:ea typeface="+mn-lt"/>
                <a:cs typeface="+mn-lt"/>
              </a:rPr>
              <a:t>Our model got stuck because we were trying to learn smooth energy patterns using variables that were not smooth.</a:t>
            </a:r>
            <a:endParaRPr lang="en-US" sz="1800" dirty="0">
              <a:solidFill>
                <a:schemeClr val="tx2"/>
              </a:solidFill>
            </a:endParaRPr>
          </a:p>
          <a:p>
            <a:r>
              <a:rPr lang="en-US" sz="1800" dirty="0">
                <a:solidFill>
                  <a:schemeClr val="tx2"/>
                </a:solidFill>
                <a:ea typeface="+mn-lt"/>
                <a:cs typeface="+mn-lt"/>
              </a:rPr>
              <a:t>Imagine trying to draw a smooth curve using only Lego blocks the shapes are too rigid, so the model cannot learn the gentle slopes it needs.</a:t>
            </a:r>
            <a:endParaRPr lang="en-US" dirty="0">
              <a:solidFill>
                <a:schemeClr val="tx2"/>
              </a:solidFill>
            </a:endParaRPr>
          </a:p>
          <a:p>
            <a:r>
              <a:rPr lang="en-US" sz="1800" dirty="0">
                <a:solidFill>
                  <a:schemeClr val="tx2"/>
                </a:solidFill>
                <a:ea typeface="+mn-lt"/>
                <a:cs typeface="+mn-lt"/>
              </a:rPr>
              <a:t>Because of this mismatch, the Energy-Based Model could not learn a meaningful energy landscape.”</a:t>
            </a:r>
          </a:p>
          <a:p>
            <a:r>
              <a:rPr lang="en-US" sz="1800" dirty="0">
                <a:solidFill>
                  <a:schemeClr val="tx2"/>
                </a:solidFill>
                <a:ea typeface="+mn-lt"/>
                <a:cs typeface="+mn-lt"/>
              </a:rPr>
              <a:t>EBMs require a </a:t>
            </a:r>
            <a:r>
              <a:rPr lang="en-US" sz="1800" i="1" dirty="0">
                <a:solidFill>
                  <a:schemeClr val="tx2"/>
                </a:solidFill>
                <a:ea typeface="+mn-lt"/>
                <a:cs typeface="+mn-lt"/>
              </a:rPr>
              <a:t>continuous</a:t>
            </a:r>
            <a:r>
              <a:rPr lang="en-US" sz="1800" dirty="0">
                <a:solidFill>
                  <a:schemeClr val="tx2"/>
                </a:solidFill>
                <a:ea typeface="+mn-lt"/>
                <a:cs typeface="+mn-lt"/>
              </a:rPr>
              <a:t> latent space so that the energy function is differentiable with respect to the input.</a:t>
            </a:r>
            <a:br>
              <a:rPr lang="en-US" sz="1800" dirty="0">
                <a:ea typeface="+mn-lt"/>
                <a:cs typeface="+mn-lt"/>
              </a:rPr>
            </a:br>
            <a:r>
              <a:rPr lang="en-US" sz="1800" dirty="0">
                <a:solidFill>
                  <a:schemeClr val="tx2"/>
                </a:solidFill>
                <a:ea typeface="+mn-lt"/>
                <a:cs typeface="+mn-lt"/>
              </a:rPr>
              <a:t> However, our latent answer vectors were </a:t>
            </a:r>
            <a:r>
              <a:rPr lang="en-US" sz="1800" i="1" dirty="0">
                <a:solidFill>
                  <a:schemeClr val="tx2"/>
                </a:solidFill>
                <a:ea typeface="+mn-lt"/>
                <a:cs typeface="+mn-lt"/>
              </a:rPr>
              <a:t>discrete</a:t>
            </a:r>
            <a:r>
              <a:rPr lang="en-US" sz="1800" dirty="0">
                <a:solidFill>
                  <a:schemeClr val="tx2"/>
                </a:solidFill>
                <a:ea typeface="+mn-lt"/>
                <a:cs typeface="+mn-lt"/>
              </a:rPr>
              <a:t> or piecewise-constant.</a:t>
            </a:r>
            <a:br>
              <a:rPr lang="en-US" sz="1800" dirty="0">
                <a:ea typeface="+mn-lt"/>
                <a:cs typeface="+mn-lt"/>
              </a:rPr>
            </a:br>
            <a:r>
              <a:rPr lang="en-US" sz="1800" dirty="0">
                <a:solidFill>
                  <a:schemeClr val="tx2"/>
                </a:solidFill>
                <a:ea typeface="+mn-lt"/>
                <a:cs typeface="+mn-lt"/>
              </a:rPr>
              <a:t> This means:</a:t>
            </a:r>
            <a:endParaRPr lang="en-US" sz="1800" dirty="0">
              <a:solidFill>
                <a:schemeClr val="tx2"/>
              </a:solidFill>
            </a:endParaRPr>
          </a:p>
          <a:p>
            <a:r>
              <a:rPr lang="en-US" sz="1800" dirty="0">
                <a:solidFill>
                  <a:schemeClr val="tx2"/>
                </a:solidFill>
                <a:ea typeface="+mn-lt"/>
                <a:cs typeface="+mn-lt"/>
              </a:rPr>
              <a:t>∂E/∂x is either 0 or undefined,</a:t>
            </a:r>
            <a:endParaRPr lang="en-US" dirty="0">
              <a:solidFill>
                <a:schemeClr val="tx2"/>
              </a:solidFill>
            </a:endParaRPr>
          </a:p>
          <a:p>
            <a:r>
              <a:rPr lang="en-US" sz="1800" dirty="0">
                <a:solidFill>
                  <a:schemeClr val="tx2"/>
                </a:solidFill>
                <a:ea typeface="+mn-lt"/>
                <a:cs typeface="+mn-lt"/>
              </a:rPr>
              <a:t>MCMC refinement cannot meaningfully follow gradients,</a:t>
            </a:r>
            <a:endParaRPr lang="en-US" dirty="0">
              <a:solidFill>
                <a:schemeClr val="tx2"/>
              </a:solidFill>
            </a:endParaRPr>
          </a:p>
          <a:p>
            <a:r>
              <a:rPr lang="en-US" sz="1800" dirty="0">
                <a:solidFill>
                  <a:schemeClr val="tx2"/>
                </a:solidFill>
                <a:ea typeface="+mn-lt"/>
                <a:cs typeface="+mn-lt"/>
              </a:rPr>
              <a:t>The model never learns a smooth or valid energy surface.</a:t>
            </a:r>
            <a:br>
              <a:rPr lang="en-US" sz="1800" dirty="0">
                <a:ea typeface="+mn-lt"/>
                <a:cs typeface="+mn-lt"/>
              </a:rPr>
            </a:br>
            <a:r>
              <a:rPr lang="en-US" sz="1800" dirty="0">
                <a:solidFill>
                  <a:schemeClr val="tx2"/>
                </a:solidFill>
                <a:ea typeface="+mn-lt"/>
                <a:cs typeface="+mn-lt"/>
              </a:rPr>
              <a:t> Therefore, gradient-based refinement collapses and the EBM cannot learn useful structure.”</a:t>
            </a:r>
            <a:endParaRPr lang="en-US" dirty="0">
              <a:solidFill>
                <a:schemeClr val="tx2"/>
              </a:solidFill>
            </a:endParaRPr>
          </a:p>
          <a:p>
            <a:endParaRPr lang="en-US" sz="1800">
              <a:solidFill>
                <a:schemeClr val="tx2"/>
              </a:solidFill>
            </a:endParaRPr>
          </a:p>
        </p:txBody>
      </p:sp>
      <p:pic>
        <p:nvPicPr>
          <p:cNvPr id="3" name="Picture 2" descr="A graph of progress on a graph&#10;&#10;AI-generated content may be incorrect.">
            <a:extLst>
              <a:ext uri="{FF2B5EF4-FFF2-40B4-BE49-F238E27FC236}">
                <a16:creationId xmlns:a16="http://schemas.microsoft.com/office/drawing/2014/main" id="{8CC160AD-7154-ABAC-C128-2729896ED83E}"/>
              </a:ext>
            </a:extLst>
          </p:cNvPr>
          <p:cNvPicPr>
            <a:picLocks noChangeAspect="1"/>
          </p:cNvPicPr>
          <p:nvPr/>
        </p:nvPicPr>
        <p:blipFill>
          <a:blip r:embed="rId3"/>
          <a:stretch>
            <a:fillRect/>
          </a:stretch>
        </p:blipFill>
        <p:spPr>
          <a:xfrm>
            <a:off x="6549655" y="1560419"/>
            <a:ext cx="5282711" cy="4371975"/>
          </a:xfrm>
          <a:prstGeom prst="rect">
            <a:avLst/>
          </a:prstGeom>
        </p:spPr>
      </p:pic>
    </p:spTree>
    <p:extLst>
      <p:ext uri="{BB962C8B-B14F-4D97-AF65-F5344CB8AC3E}">
        <p14:creationId xmlns:p14="http://schemas.microsoft.com/office/powerpoint/2010/main" val="32006463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1C052E-F862-4DD2-E24E-F0409881F2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154E4A-2925-F031-895A-E8207B2A21E3}"/>
              </a:ext>
            </a:extLst>
          </p:cNvPr>
          <p:cNvSpPr>
            <a:spLocks noGrp="1"/>
          </p:cNvSpPr>
          <p:nvPr>
            <p:ph type="ctrTitle"/>
          </p:nvPr>
        </p:nvSpPr>
        <p:spPr>
          <a:xfrm>
            <a:off x="1988462" y="1934650"/>
            <a:ext cx="7280733" cy="2061531"/>
          </a:xfrm>
        </p:spPr>
        <p:txBody>
          <a:bodyPr>
            <a:normAutofit fontScale="90000"/>
          </a:bodyPr>
          <a:lstStyle/>
          <a:p>
            <a:pPr algn="ctr"/>
            <a:r>
              <a:rPr lang="en-US">
                <a:latin typeface="Saira Condensed Condensed Light"/>
              </a:rPr>
              <a:t>Model : Hierarchical Variational Autoencoder (HVAE) Architecture</a:t>
            </a:r>
          </a:p>
        </p:txBody>
      </p:sp>
      <p:sp>
        <p:nvSpPr>
          <p:cNvPr id="3" name="Subtitle 2">
            <a:extLst>
              <a:ext uri="{FF2B5EF4-FFF2-40B4-BE49-F238E27FC236}">
                <a16:creationId xmlns:a16="http://schemas.microsoft.com/office/drawing/2014/main" id="{A829CB27-C4B1-7382-8001-BCA0E402C4B2}"/>
              </a:ext>
            </a:extLst>
          </p:cNvPr>
          <p:cNvSpPr>
            <a:spLocks noGrp="1"/>
          </p:cNvSpPr>
          <p:nvPr>
            <p:ph type="subTitle" idx="1"/>
          </p:nvPr>
        </p:nvSpPr>
        <p:spPr/>
        <p:txBody>
          <a:bodyPr vert="horz" lIns="91440" tIns="45720" rIns="91440" bIns="45720" rtlCol="0" anchor="t">
            <a:normAutofit/>
          </a:bodyPr>
          <a:lstStyle/>
          <a:p>
            <a:r>
              <a:rPr lang="en-US">
                <a:latin typeface="IBM Plex Sans"/>
              </a:rPr>
              <a:t>How we went about energy based VAEs </a:t>
            </a:r>
            <a:endParaRPr lang="en-US"/>
          </a:p>
        </p:txBody>
      </p:sp>
      <p:sp>
        <p:nvSpPr>
          <p:cNvPr id="5" name="Date Placeholder 4">
            <a:extLst>
              <a:ext uri="{FF2B5EF4-FFF2-40B4-BE49-F238E27FC236}">
                <a16:creationId xmlns:a16="http://schemas.microsoft.com/office/drawing/2014/main" id="{0B33C327-8138-52EB-4E41-B53DA689284E}"/>
              </a:ext>
            </a:extLst>
          </p:cNvPr>
          <p:cNvSpPr>
            <a:spLocks noGrp="1"/>
          </p:cNvSpPr>
          <p:nvPr>
            <p:ph type="dt" sz="half" idx="10"/>
          </p:nvPr>
        </p:nvSpPr>
        <p:spPr/>
        <p:txBody>
          <a:bodyPr/>
          <a:lstStyle/>
          <a:p>
            <a:r>
              <a:rPr lang="en-US"/>
              <a:t>Date</a:t>
            </a:r>
          </a:p>
        </p:txBody>
      </p:sp>
      <p:sp>
        <p:nvSpPr>
          <p:cNvPr id="7" name="TextBox 6">
            <a:extLst>
              <a:ext uri="{FF2B5EF4-FFF2-40B4-BE49-F238E27FC236}">
                <a16:creationId xmlns:a16="http://schemas.microsoft.com/office/drawing/2014/main" id="{0051C8F7-1EA5-8C73-D4F1-E645A1B91A4A}"/>
              </a:ext>
            </a:extLst>
          </p:cNvPr>
          <p:cNvSpPr txBox="1"/>
          <p:nvPr/>
        </p:nvSpPr>
        <p:spPr>
          <a:xfrm>
            <a:off x="10667999" y="6273799"/>
            <a:ext cx="15262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ighlight>
                  <a:srgbClr val="A32638"/>
                </a:highlight>
                <a:latin typeface="Times New Roman"/>
                <a:ea typeface="Calibri"/>
                <a:cs typeface="Times New Roman"/>
              </a:rPr>
              <a:t>May 06, 2025</a:t>
            </a:r>
            <a:endParaRPr lang="en-US">
              <a:highlight>
                <a:srgbClr val="A32638"/>
              </a:highlight>
              <a:latin typeface="Times New Roman"/>
              <a:cs typeface="Times New Roman"/>
            </a:endParaRPr>
          </a:p>
        </p:txBody>
      </p:sp>
    </p:spTree>
    <p:extLst>
      <p:ext uri="{BB962C8B-B14F-4D97-AF65-F5344CB8AC3E}">
        <p14:creationId xmlns:p14="http://schemas.microsoft.com/office/powerpoint/2010/main" val="528669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221B9-6B46-D5D5-8039-624E6218EB1C}"/>
              </a:ext>
            </a:extLst>
          </p:cNvPr>
          <p:cNvSpPr>
            <a:spLocks noGrp="1"/>
          </p:cNvSpPr>
          <p:nvPr>
            <p:ph type="title"/>
          </p:nvPr>
        </p:nvSpPr>
        <p:spPr>
          <a:xfrm>
            <a:off x="644769" y="365125"/>
            <a:ext cx="10710619" cy="1325563"/>
          </a:xfrm>
        </p:spPr>
        <p:txBody>
          <a:bodyPr anchor="t">
            <a:normAutofit/>
          </a:bodyPr>
          <a:lstStyle/>
          <a:p>
            <a:r>
              <a:rPr lang="en-US" sz="3600">
                <a:latin typeface="Times New Roman"/>
                <a:cs typeface="Times New Roman"/>
              </a:rPr>
              <a:t>HVAE and EBT Infusion</a:t>
            </a:r>
          </a:p>
        </p:txBody>
      </p:sp>
      <p:sp>
        <p:nvSpPr>
          <p:cNvPr id="4" name="Slide Number Placeholder 3">
            <a:extLst>
              <a:ext uri="{FF2B5EF4-FFF2-40B4-BE49-F238E27FC236}">
                <a16:creationId xmlns:a16="http://schemas.microsoft.com/office/drawing/2014/main" id="{F72AD6AC-DC9F-57DE-FB62-DA1A29FD6205}"/>
              </a:ext>
            </a:extLst>
          </p:cNvPr>
          <p:cNvSpPr>
            <a:spLocks noGrp="1"/>
          </p:cNvSpPr>
          <p:nvPr>
            <p:ph type="sldNum" sz="quarter" idx="12"/>
          </p:nvPr>
        </p:nvSpPr>
        <p:spPr>
          <a:xfrm>
            <a:off x="9375913" y="6276840"/>
            <a:ext cx="2743200" cy="365125"/>
          </a:xfrm>
        </p:spPr>
        <p:txBody>
          <a:bodyPr anchor="ctr">
            <a:normAutofit/>
          </a:bodyPr>
          <a:lstStyle/>
          <a:p>
            <a:pPr>
              <a:spcAft>
                <a:spcPts val="600"/>
              </a:spcAft>
            </a:pPr>
            <a:fld id="{4267CD5E-26CF-4249-8540-BB1D07FD4227}" type="slidenum">
              <a:rPr lang="en-US" smtClean="0"/>
              <a:pPr>
                <a:spcAft>
                  <a:spcPts val="600"/>
                </a:spcAft>
              </a:pPr>
              <a:t>26</a:t>
            </a:fld>
            <a:endParaRPr lang="en-US"/>
          </a:p>
        </p:txBody>
      </p:sp>
      <p:sp>
        <p:nvSpPr>
          <p:cNvPr id="7" name="Content Placeholder 4">
            <a:extLst>
              <a:ext uri="{FF2B5EF4-FFF2-40B4-BE49-F238E27FC236}">
                <a16:creationId xmlns:a16="http://schemas.microsoft.com/office/drawing/2014/main" id="{5FBC2B45-E494-DE2F-0088-F59C3666D552}"/>
              </a:ext>
            </a:extLst>
          </p:cNvPr>
          <p:cNvSpPr txBox="1">
            <a:spLocks/>
          </p:cNvSpPr>
          <p:nvPr/>
        </p:nvSpPr>
        <p:spPr>
          <a:xfrm>
            <a:off x="499872" y="1024683"/>
            <a:ext cx="11027049" cy="543627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solidFill>
                  <a:schemeClr val="tx2"/>
                </a:solidFill>
                <a:ea typeface="+mn-lt"/>
                <a:cs typeface="+mn-lt"/>
              </a:rPr>
              <a:t>Goal :</a:t>
            </a:r>
            <a:r>
              <a:rPr lang="en-US" sz="1800">
                <a:solidFill>
                  <a:schemeClr val="tx2"/>
                </a:solidFill>
                <a:ea typeface="+mn-lt"/>
                <a:cs typeface="+mn-lt"/>
              </a:rPr>
              <a:t> Given a </a:t>
            </a:r>
            <a:r>
              <a:rPr lang="en-US" sz="1800" err="1">
                <a:solidFill>
                  <a:schemeClr val="tx2"/>
                </a:solidFill>
                <a:ea typeface="+mn-lt"/>
                <a:cs typeface="+mn-lt"/>
              </a:rPr>
              <a:t>QnA</a:t>
            </a:r>
            <a:r>
              <a:rPr lang="en-US" sz="1800">
                <a:solidFill>
                  <a:schemeClr val="tx2"/>
                </a:solidFill>
                <a:ea typeface="+mn-lt"/>
                <a:cs typeface="+mn-lt"/>
              </a:rPr>
              <a:t> pair, we try to minimize energy and verify if the </a:t>
            </a:r>
            <a:r>
              <a:rPr lang="en-US" sz="1800" err="1">
                <a:solidFill>
                  <a:schemeClr val="tx2"/>
                </a:solidFill>
                <a:ea typeface="+mn-lt"/>
                <a:cs typeface="+mn-lt"/>
              </a:rPr>
              <a:t>QnA</a:t>
            </a:r>
            <a:r>
              <a:rPr lang="en-US" sz="1800">
                <a:solidFill>
                  <a:schemeClr val="tx2"/>
                </a:solidFill>
                <a:ea typeface="+mn-lt"/>
                <a:cs typeface="+mn-lt"/>
              </a:rPr>
              <a:t> pair is valid. </a:t>
            </a:r>
            <a:endParaRPr lang="en-US" sz="1800">
              <a:solidFill>
                <a:schemeClr val="tx2"/>
              </a:solidFill>
            </a:endParaRPr>
          </a:p>
          <a:p>
            <a:r>
              <a:rPr lang="en-US" sz="1800" b="1">
                <a:solidFill>
                  <a:schemeClr val="tx2"/>
                </a:solidFill>
                <a:ea typeface="+mn-lt"/>
                <a:cs typeface="+mn-lt"/>
              </a:rPr>
              <a:t>Steps:</a:t>
            </a:r>
          </a:p>
          <a:p>
            <a:pPr marL="0" indent="0">
              <a:buNone/>
            </a:pPr>
            <a:r>
              <a:rPr lang="en-US" sz="1800">
                <a:solidFill>
                  <a:schemeClr val="tx2"/>
                </a:solidFill>
                <a:ea typeface="+mn-lt"/>
                <a:cs typeface="+mn-lt"/>
              </a:rPr>
              <a:t>1. We train the HVAE encoder-decoder model to learn the encoding-decoding latent for answers.</a:t>
            </a:r>
          </a:p>
          <a:p>
            <a:pPr marL="0" indent="0">
              <a:buNone/>
            </a:pPr>
            <a:r>
              <a:rPr lang="en-US" sz="1800">
                <a:solidFill>
                  <a:schemeClr val="tx2"/>
                </a:solidFill>
                <a:ea typeface="+mn-lt"/>
                <a:cs typeface="+mn-lt"/>
              </a:rPr>
              <a:t>2. We train the EBT that will take the question and generate answer from random noise and the vector of a given distribution (μ,σ</a:t>
            </a:r>
            <a:r>
              <a:rPr lang="en-US" sz="1800" baseline="30000">
                <a:solidFill>
                  <a:schemeClr val="tx2"/>
                </a:solidFill>
                <a:ea typeface="+mn-lt"/>
                <a:cs typeface="+mn-lt"/>
              </a:rPr>
              <a:t>2</a:t>
            </a:r>
            <a:r>
              <a:rPr lang="en-US" sz="1800">
                <a:solidFill>
                  <a:schemeClr val="tx2"/>
                </a:solidFill>
                <a:ea typeface="+mn-lt"/>
                <a:cs typeface="+mn-lt"/>
              </a:rPr>
              <a:t>) is decoded through HVAE decoder and the final answer is generated. Role of EBT is to learn the energy space latent and identify a high-dimensional vector sample from the unnormalized distribution such that it fulfills the constraints of the question (context). </a:t>
            </a:r>
          </a:p>
          <a:p>
            <a:r>
              <a:rPr lang="en-US" sz="1800">
                <a:solidFill>
                  <a:schemeClr val="tx2"/>
                </a:solidFill>
                <a:ea typeface="+mn-lt"/>
                <a:cs typeface="+mn-lt"/>
              </a:rPr>
              <a:t>Treat each post/answer/abstract as a hierarchical text object made of sentences, where each sentence is a sequence of words/tokens. </a:t>
            </a:r>
          </a:p>
          <a:p>
            <a:r>
              <a:rPr lang="en-US" sz="1800">
                <a:solidFill>
                  <a:schemeClr val="tx2"/>
                </a:solidFill>
                <a:ea typeface="+mn-lt"/>
                <a:cs typeface="+mn-lt"/>
              </a:rPr>
              <a:t>We take these </a:t>
            </a:r>
            <a:r>
              <a:rPr lang="en-US" sz="1800" err="1">
                <a:solidFill>
                  <a:schemeClr val="tx2"/>
                </a:solidFill>
                <a:ea typeface="+mn-lt"/>
                <a:cs typeface="+mn-lt"/>
              </a:rPr>
              <a:t>QnA</a:t>
            </a:r>
            <a:r>
              <a:rPr lang="en-US" sz="1800">
                <a:solidFill>
                  <a:schemeClr val="tx2"/>
                </a:solidFill>
                <a:ea typeface="+mn-lt"/>
                <a:cs typeface="+mn-lt"/>
              </a:rPr>
              <a:t> sentences and use HVAE to encode the discrete sentences to continuous latent space using local and global </a:t>
            </a:r>
            <a:r>
              <a:rPr lang="en-US" sz="1800" err="1">
                <a:solidFill>
                  <a:schemeClr val="tx2"/>
                </a:solidFill>
                <a:ea typeface="+mn-lt"/>
                <a:cs typeface="+mn-lt"/>
              </a:rPr>
              <a:t>latents</a:t>
            </a:r>
            <a:r>
              <a:rPr lang="en-US" sz="1800">
                <a:solidFill>
                  <a:schemeClr val="tx2"/>
                </a:solidFill>
                <a:ea typeface="+mn-lt"/>
                <a:cs typeface="+mn-lt"/>
              </a:rPr>
              <a:t>.</a:t>
            </a:r>
            <a:endParaRPr lang="en-US" sz="1800">
              <a:solidFill>
                <a:schemeClr val="tx2"/>
              </a:solidFill>
            </a:endParaRPr>
          </a:p>
        </p:txBody>
      </p:sp>
    </p:spTree>
    <p:extLst>
      <p:ext uri="{BB962C8B-B14F-4D97-AF65-F5344CB8AC3E}">
        <p14:creationId xmlns:p14="http://schemas.microsoft.com/office/powerpoint/2010/main" val="979328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350F14-9034-97C2-CEB9-CF24270FDC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0B9D02-CC09-563B-DCAF-B5287AE1D6F0}"/>
              </a:ext>
            </a:extLst>
          </p:cNvPr>
          <p:cNvSpPr>
            <a:spLocks noGrp="1"/>
          </p:cNvSpPr>
          <p:nvPr>
            <p:ph type="title"/>
          </p:nvPr>
        </p:nvSpPr>
        <p:spPr>
          <a:xfrm>
            <a:off x="644769" y="365125"/>
            <a:ext cx="10710619" cy="1325563"/>
          </a:xfrm>
        </p:spPr>
        <p:txBody>
          <a:bodyPr anchor="t">
            <a:normAutofit/>
          </a:bodyPr>
          <a:lstStyle/>
          <a:p>
            <a:r>
              <a:rPr lang="en-US" sz="3600">
                <a:latin typeface="Times New Roman"/>
                <a:cs typeface="Times New Roman"/>
              </a:rPr>
              <a:t>HVAE Stage 1: Dataset Processing</a:t>
            </a:r>
          </a:p>
        </p:txBody>
      </p:sp>
      <p:sp>
        <p:nvSpPr>
          <p:cNvPr id="4" name="Slide Number Placeholder 3">
            <a:extLst>
              <a:ext uri="{FF2B5EF4-FFF2-40B4-BE49-F238E27FC236}">
                <a16:creationId xmlns:a16="http://schemas.microsoft.com/office/drawing/2014/main" id="{436F65A2-7902-EA90-CBBD-332C12F44946}"/>
              </a:ext>
            </a:extLst>
          </p:cNvPr>
          <p:cNvSpPr>
            <a:spLocks noGrp="1"/>
          </p:cNvSpPr>
          <p:nvPr>
            <p:ph type="sldNum" sz="quarter" idx="12"/>
          </p:nvPr>
        </p:nvSpPr>
        <p:spPr>
          <a:xfrm>
            <a:off x="9375913" y="6276840"/>
            <a:ext cx="2743200" cy="365125"/>
          </a:xfrm>
        </p:spPr>
        <p:txBody>
          <a:bodyPr anchor="ctr">
            <a:normAutofit/>
          </a:bodyPr>
          <a:lstStyle/>
          <a:p>
            <a:pPr>
              <a:spcAft>
                <a:spcPts val="600"/>
              </a:spcAft>
            </a:pPr>
            <a:fld id="{4267CD5E-26CF-4249-8540-BB1D07FD4227}" type="slidenum">
              <a:rPr lang="en-US" smtClean="0"/>
              <a:pPr>
                <a:spcAft>
                  <a:spcPts val="600"/>
                </a:spcAft>
              </a:pPr>
              <a:t>27</a:t>
            </a:fld>
            <a:endParaRPr lang="en-US"/>
          </a:p>
        </p:txBody>
      </p:sp>
      <p:sp>
        <p:nvSpPr>
          <p:cNvPr id="7" name="Content Placeholder 4">
            <a:extLst>
              <a:ext uri="{FF2B5EF4-FFF2-40B4-BE49-F238E27FC236}">
                <a16:creationId xmlns:a16="http://schemas.microsoft.com/office/drawing/2014/main" id="{1C90B454-D1D6-2070-AA48-A20899987D38}"/>
              </a:ext>
            </a:extLst>
          </p:cNvPr>
          <p:cNvSpPr txBox="1">
            <a:spLocks/>
          </p:cNvSpPr>
          <p:nvPr/>
        </p:nvSpPr>
        <p:spPr>
          <a:xfrm>
            <a:off x="499872" y="1024683"/>
            <a:ext cx="11027049" cy="543627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a:solidFill>
                  <a:schemeClr val="tx2"/>
                </a:solidFill>
                <a:ea typeface="+mn-lt"/>
                <a:cs typeface="+mn-lt"/>
              </a:rPr>
              <a:t>Goal : Treat each post/answer/abstract as a hierarchical text object made of sentences, where each sentence is a sequence of words/tokens.</a:t>
            </a:r>
          </a:p>
          <a:p>
            <a:r>
              <a:rPr lang="en-US" sz="1600">
                <a:solidFill>
                  <a:schemeClr val="tx2"/>
                </a:solidFill>
                <a:ea typeface="+mn-lt"/>
                <a:cs typeface="+mn-lt"/>
              </a:rPr>
              <a:t>High-level steps in preprocessing: </a:t>
            </a:r>
            <a:endParaRPr lang="en-US" sz="1600">
              <a:solidFill>
                <a:schemeClr val="tx2"/>
              </a:solidFill>
            </a:endParaRPr>
          </a:p>
          <a:p>
            <a:pPr lvl="1"/>
            <a:r>
              <a:rPr lang="en-US" sz="1600" b="1">
                <a:solidFill>
                  <a:schemeClr val="tx2"/>
                </a:solidFill>
                <a:ea typeface="+mn-lt"/>
                <a:cs typeface="+mn-lt"/>
              </a:rPr>
              <a:t>Data Cleaning :</a:t>
            </a:r>
            <a:r>
              <a:rPr lang="en-US" sz="1600">
                <a:solidFill>
                  <a:schemeClr val="tx2"/>
                </a:solidFill>
                <a:ea typeface="+mn-lt"/>
                <a:cs typeface="+mn-lt"/>
              </a:rPr>
              <a:t> Question with multiple Answers are provided. We identify the best answer, clean the question answer pair.</a:t>
            </a:r>
          </a:p>
          <a:p>
            <a:pPr lvl="1"/>
            <a:r>
              <a:rPr lang="en-US" sz="1600" b="1">
                <a:solidFill>
                  <a:schemeClr val="tx2"/>
                </a:solidFill>
                <a:ea typeface="+mn-lt"/>
                <a:cs typeface="+mn-lt"/>
              </a:rPr>
              <a:t>Sentence segmentation :</a:t>
            </a:r>
            <a:r>
              <a:rPr lang="en-US" sz="1600">
                <a:solidFill>
                  <a:schemeClr val="tx2"/>
                </a:solidFill>
                <a:ea typeface="+mn-lt"/>
                <a:cs typeface="+mn-lt"/>
              </a:rPr>
              <a:t> Each document is split into sentences using an NLTK-style sentence tokenizer. Sentences are joined with a special &lt;EOS&gt; token so later steps can split into sentences easily.  We do this as HVAE is hierarchical; it needs sentence boundaries explicitly so the model can build word-level encodings inside sentence-level encodings. </a:t>
            </a:r>
            <a:endParaRPr lang="en-US" sz="1600">
              <a:solidFill>
                <a:schemeClr val="tx2"/>
              </a:solidFill>
            </a:endParaRPr>
          </a:p>
          <a:p>
            <a:pPr lvl="1"/>
            <a:r>
              <a:rPr lang="en-US" sz="1600" b="1">
                <a:solidFill>
                  <a:schemeClr val="tx2"/>
                </a:solidFill>
                <a:ea typeface="+mn-lt"/>
                <a:cs typeface="+mn-lt"/>
              </a:rPr>
              <a:t>Filtering by length :</a:t>
            </a:r>
            <a:r>
              <a:rPr lang="en-US" sz="1600">
                <a:solidFill>
                  <a:schemeClr val="tx2"/>
                </a:solidFill>
                <a:ea typeface="+mn-lt"/>
                <a:cs typeface="+mn-lt"/>
              </a:rPr>
              <a:t> We filter documents to keep abstracts whose number of sentences fall within configured bounds (e.g. between 5 and 11 sentences in an example cell). This keeps the batch shapes stable and avoids very long examples. </a:t>
            </a:r>
            <a:endParaRPr lang="en-US" sz="1600">
              <a:solidFill>
                <a:schemeClr val="tx2"/>
              </a:solidFill>
            </a:endParaRPr>
          </a:p>
          <a:p>
            <a:pPr lvl="1"/>
            <a:r>
              <a:rPr lang="en-US" sz="1600" b="1">
                <a:solidFill>
                  <a:schemeClr val="tx2"/>
                </a:solidFill>
                <a:ea typeface="+mn-lt"/>
                <a:cs typeface="+mn-lt"/>
              </a:rPr>
              <a:t>Typical parameters used:</a:t>
            </a:r>
            <a:r>
              <a:rPr lang="en-US" sz="1600">
                <a:solidFill>
                  <a:schemeClr val="tx2"/>
                </a:solidFill>
                <a:ea typeface="+mn-lt"/>
                <a:cs typeface="+mn-lt"/>
              </a:rPr>
              <a:t> </a:t>
            </a:r>
            <a:r>
              <a:rPr lang="en-US" sz="1600" err="1">
                <a:solidFill>
                  <a:schemeClr val="tx2"/>
                </a:solidFill>
                <a:ea typeface="+mn-lt"/>
                <a:cs typeface="+mn-lt"/>
              </a:rPr>
              <a:t>max_sentences</a:t>
            </a:r>
            <a:r>
              <a:rPr lang="en-US" sz="1600">
                <a:solidFill>
                  <a:schemeClr val="tx2"/>
                </a:solidFill>
                <a:ea typeface="+mn-lt"/>
                <a:cs typeface="+mn-lt"/>
              </a:rPr>
              <a:t> = 11, </a:t>
            </a:r>
            <a:r>
              <a:rPr lang="en-US" sz="1600" err="1">
                <a:solidFill>
                  <a:schemeClr val="tx2"/>
                </a:solidFill>
                <a:ea typeface="+mn-lt"/>
                <a:cs typeface="+mn-lt"/>
              </a:rPr>
              <a:t>max_words</a:t>
            </a:r>
            <a:r>
              <a:rPr lang="en-US" sz="1600">
                <a:solidFill>
                  <a:schemeClr val="tx2"/>
                </a:solidFill>
                <a:ea typeface="+mn-lt"/>
                <a:cs typeface="+mn-lt"/>
              </a:rPr>
              <a:t> = 30 (see </a:t>
            </a:r>
            <a:r>
              <a:rPr lang="en-US" sz="1600" err="1">
                <a:solidFill>
                  <a:schemeClr val="tx2"/>
                </a:solidFill>
                <a:ea typeface="+mn-lt"/>
                <a:cs typeface="+mn-lt"/>
              </a:rPr>
              <a:t>hyperParams</a:t>
            </a:r>
            <a:r>
              <a:rPr lang="en-US" sz="1600">
                <a:solidFill>
                  <a:schemeClr val="tx2"/>
                </a:solidFill>
                <a:ea typeface="+mn-lt"/>
                <a:cs typeface="+mn-lt"/>
              </a:rPr>
              <a:t>). </a:t>
            </a:r>
            <a:endParaRPr lang="en-US" sz="1600">
              <a:solidFill>
                <a:schemeClr val="tx2"/>
              </a:solidFill>
            </a:endParaRPr>
          </a:p>
          <a:p>
            <a:pPr lvl="1"/>
            <a:r>
              <a:rPr lang="en-US" sz="1600" b="1">
                <a:solidFill>
                  <a:schemeClr val="tx2"/>
                </a:solidFill>
                <a:ea typeface="+mn-lt"/>
                <a:cs typeface="+mn-lt"/>
              </a:rPr>
              <a:t>Tokenization</a:t>
            </a:r>
            <a:r>
              <a:rPr lang="en-US" sz="1600">
                <a:solidFill>
                  <a:schemeClr val="tx2"/>
                </a:solidFill>
                <a:ea typeface="+mn-lt"/>
                <a:cs typeface="+mn-lt"/>
              </a:rPr>
              <a:t> : Uses a GPT-2 tokenizer (or a GPT-2-like tokenizer) and extends its vocabulary (we update </a:t>
            </a:r>
            <a:r>
              <a:rPr lang="en-US" sz="1600" err="1">
                <a:solidFill>
                  <a:schemeClr val="tx2"/>
                </a:solidFill>
                <a:ea typeface="+mn-lt"/>
                <a:cs typeface="+mn-lt"/>
              </a:rPr>
              <a:t>vocab_size</a:t>
            </a:r>
            <a:r>
              <a:rPr lang="en-US" sz="1600">
                <a:solidFill>
                  <a:schemeClr val="tx2"/>
                </a:solidFill>
                <a:ea typeface="+mn-lt"/>
                <a:cs typeface="+mn-lt"/>
              </a:rPr>
              <a:t>, </a:t>
            </a:r>
            <a:r>
              <a:rPr lang="en-US" sz="1600" err="1">
                <a:solidFill>
                  <a:schemeClr val="tx2"/>
                </a:solidFill>
                <a:ea typeface="+mn-lt"/>
                <a:cs typeface="+mn-lt"/>
              </a:rPr>
              <a:t>pad_index</a:t>
            </a:r>
            <a:r>
              <a:rPr lang="en-US" sz="1600">
                <a:solidFill>
                  <a:schemeClr val="tx2"/>
                </a:solidFill>
                <a:ea typeface="+mn-lt"/>
                <a:cs typeface="+mn-lt"/>
              </a:rPr>
              <a:t>, </a:t>
            </a:r>
            <a:r>
              <a:rPr lang="en-US" sz="1600" err="1">
                <a:solidFill>
                  <a:schemeClr val="tx2"/>
                </a:solidFill>
                <a:ea typeface="+mn-lt"/>
                <a:cs typeface="+mn-lt"/>
              </a:rPr>
              <a:t>mask_token_id</a:t>
            </a:r>
            <a:r>
              <a:rPr lang="en-US" sz="1600">
                <a:solidFill>
                  <a:schemeClr val="tx2"/>
                </a:solidFill>
                <a:ea typeface="+mn-lt"/>
                <a:cs typeface="+mn-lt"/>
              </a:rPr>
              <a:t> after adapting the tokenizer). Documents are converted into the hierarchical token structure: a list (sentences) of lists (word/token ids), padded/truncated to (</a:t>
            </a:r>
            <a:r>
              <a:rPr lang="en-US" sz="1600" err="1">
                <a:solidFill>
                  <a:schemeClr val="tx2"/>
                </a:solidFill>
                <a:ea typeface="+mn-lt"/>
                <a:cs typeface="+mn-lt"/>
              </a:rPr>
              <a:t>max_sentences</a:t>
            </a:r>
            <a:r>
              <a:rPr lang="en-US" sz="1600">
                <a:solidFill>
                  <a:schemeClr val="tx2"/>
                </a:solidFill>
                <a:ea typeface="+mn-lt"/>
                <a:cs typeface="+mn-lt"/>
              </a:rPr>
              <a:t>, </a:t>
            </a:r>
            <a:r>
              <a:rPr lang="en-US" sz="1600" err="1">
                <a:solidFill>
                  <a:schemeClr val="tx2"/>
                </a:solidFill>
                <a:ea typeface="+mn-lt"/>
                <a:cs typeface="+mn-lt"/>
              </a:rPr>
              <a:t>max_words</a:t>
            </a:r>
            <a:r>
              <a:rPr lang="en-US" sz="1600">
                <a:solidFill>
                  <a:schemeClr val="tx2"/>
                </a:solidFill>
                <a:ea typeface="+mn-lt"/>
                <a:cs typeface="+mn-lt"/>
              </a:rPr>
              <a:t>) per example. The tokenizer PAD / EOS / MASK token ids are stored in </a:t>
            </a:r>
            <a:r>
              <a:rPr lang="en-US" sz="1600" err="1">
                <a:solidFill>
                  <a:schemeClr val="tx2"/>
                </a:solidFill>
                <a:ea typeface="+mn-lt"/>
                <a:cs typeface="+mn-lt"/>
              </a:rPr>
              <a:t>hyperParams</a:t>
            </a:r>
            <a:r>
              <a:rPr lang="en-US" sz="1600">
                <a:solidFill>
                  <a:schemeClr val="tx2"/>
                </a:solidFill>
                <a:ea typeface="+mn-lt"/>
                <a:cs typeface="+mn-lt"/>
              </a:rPr>
              <a:t> for use across the model/loss. </a:t>
            </a:r>
          </a:p>
          <a:p>
            <a:pPr lvl="1"/>
            <a:r>
              <a:rPr lang="en-US" sz="1600">
                <a:solidFill>
                  <a:schemeClr val="tx2"/>
                </a:solidFill>
                <a:ea typeface="+mn-lt"/>
                <a:cs typeface="+mn-lt"/>
              </a:rPr>
              <a:t>Dataset class and </a:t>
            </a:r>
            <a:r>
              <a:rPr lang="en-US" sz="1600" err="1">
                <a:solidFill>
                  <a:schemeClr val="tx2"/>
                </a:solidFill>
                <a:ea typeface="+mn-lt"/>
                <a:cs typeface="+mn-lt"/>
              </a:rPr>
              <a:t>DataLoader</a:t>
            </a:r>
            <a:r>
              <a:rPr lang="en-US" sz="1600">
                <a:solidFill>
                  <a:schemeClr val="tx2"/>
                </a:solidFill>
                <a:ea typeface="+mn-lt"/>
                <a:cs typeface="+mn-lt"/>
              </a:rPr>
              <a:t> :  </a:t>
            </a:r>
            <a:r>
              <a:rPr lang="en-US" sz="1600" err="1">
                <a:solidFill>
                  <a:schemeClr val="tx2"/>
                </a:solidFill>
                <a:ea typeface="+mn-lt"/>
                <a:cs typeface="+mn-lt"/>
              </a:rPr>
              <a:t>HVAEDataset</a:t>
            </a:r>
            <a:r>
              <a:rPr lang="en-US" sz="1600">
                <a:solidFill>
                  <a:schemeClr val="tx2"/>
                </a:solidFill>
                <a:ea typeface="+mn-lt"/>
                <a:cs typeface="+mn-lt"/>
              </a:rPr>
              <a:t> yields batched examples already arranged as sentence lists and masks. A </a:t>
            </a:r>
            <a:r>
              <a:rPr lang="en-US" sz="1600" err="1">
                <a:solidFill>
                  <a:schemeClr val="tx2"/>
                </a:solidFill>
                <a:ea typeface="+mn-lt"/>
                <a:cs typeface="+mn-lt"/>
              </a:rPr>
              <a:t>PyTorch</a:t>
            </a:r>
            <a:r>
              <a:rPr lang="en-US" sz="1600">
                <a:solidFill>
                  <a:schemeClr val="tx2"/>
                </a:solidFill>
                <a:ea typeface="+mn-lt"/>
                <a:cs typeface="+mn-lt"/>
              </a:rPr>
              <a:t> </a:t>
            </a:r>
            <a:r>
              <a:rPr lang="en-US" sz="1600" err="1">
                <a:solidFill>
                  <a:schemeClr val="tx2"/>
                </a:solidFill>
                <a:ea typeface="+mn-lt"/>
                <a:cs typeface="+mn-lt"/>
              </a:rPr>
              <a:t>DataLoader</a:t>
            </a:r>
            <a:r>
              <a:rPr lang="en-US" sz="1600">
                <a:solidFill>
                  <a:schemeClr val="tx2"/>
                </a:solidFill>
                <a:ea typeface="+mn-lt"/>
                <a:cs typeface="+mn-lt"/>
              </a:rPr>
              <a:t> is created with chosen batch size.</a:t>
            </a:r>
            <a:endParaRPr lang="en-US" sz="1600">
              <a:solidFill>
                <a:schemeClr val="tx2"/>
              </a:solidFill>
            </a:endParaRPr>
          </a:p>
        </p:txBody>
      </p:sp>
      <p:pic>
        <p:nvPicPr>
          <p:cNvPr id="10" name="Picture 9" descr="A grey and white text&#10;&#10;AI-generated content may be incorrect.">
            <a:extLst>
              <a:ext uri="{FF2B5EF4-FFF2-40B4-BE49-F238E27FC236}">
                <a16:creationId xmlns:a16="http://schemas.microsoft.com/office/drawing/2014/main" id="{C00E0886-CA33-3750-C4D4-0C6ED507A40D}"/>
              </a:ext>
            </a:extLst>
          </p:cNvPr>
          <p:cNvPicPr>
            <a:picLocks noChangeAspect="1"/>
          </p:cNvPicPr>
          <p:nvPr/>
        </p:nvPicPr>
        <p:blipFill>
          <a:blip r:embed="rId3"/>
          <a:stretch>
            <a:fillRect/>
          </a:stretch>
        </p:blipFill>
        <p:spPr>
          <a:xfrm>
            <a:off x="0" y="5878409"/>
            <a:ext cx="12192000" cy="765382"/>
          </a:xfrm>
          <a:prstGeom prst="rect">
            <a:avLst/>
          </a:prstGeom>
        </p:spPr>
      </p:pic>
    </p:spTree>
    <p:extLst>
      <p:ext uri="{BB962C8B-B14F-4D97-AF65-F5344CB8AC3E}">
        <p14:creationId xmlns:p14="http://schemas.microsoft.com/office/powerpoint/2010/main" val="11948901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572D9-EC3F-C56D-33AD-F5174D7ED4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C13421-9800-EF6B-0537-56B66691F00C}"/>
              </a:ext>
            </a:extLst>
          </p:cNvPr>
          <p:cNvSpPr>
            <a:spLocks noGrp="1"/>
          </p:cNvSpPr>
          <p:nvPr>
            <p:ph type="title"/>
          </p:nvPr>
        </p:nvSpPr>
        <p:spPr>
          <a:xfrm>
            <a:off x="644769" y="365125"/>
            <a:ext cx="10710619" cy="1325563"/>
          </a:xfrm>
        </p:spPr>
        <p:txBody>
          <a:bodyPr anchor="t">
            <a:normAutofit/>
          </a:bodyPr>
          <a:lstStyle/>
          <a:p>
            <a:r>
              <a:rPr lang="en-US" sz="3600">
                <a:latin typeface="Times New Roman"/>
                <a:cs typeface="Times New Roman"/>
              </a:rPr>
              <a:t>HVAE EBT Stage 2: Model Architecture and Parameters</a:t>
            </a:r>
          </a:p>
        </p:txBody>
      </p:sp>
      <p:sp>
        <p:nvSpPr>
          <p:cNvPr id="4" name="Slide Number Placeholder 3">
            <a:extLst>
              <a:ext uri="{FF2B5EF4-FFF2-40B4-BE49-F238E27FC236}">
                <a16:creationId xmlns:a16="http://schemas.microsoft.com/office/drawing/2014/main" id="{9064B022-FC6B-8F1A-E631-DB83824ED404}"/>
              </a:ext>
            </a:extLst>
          </p:cNvPr>
          <p:cNvSpPr>
            <a:spLocks noGrp="1"/>
          </p:cNvSpPr>
          <p:nvPr>
            <p:ph type="sldNum" sz="quarter" idx="12"/>
          </p:nvPr>
        </p:nvSpPr>
        <p:spPr>
          <a:xfrm>
            <a:off x="9375913" y="6276840"/>
            <a:ext cx="2743200" cy="365125"/>
          </a:xfrm>
        </p:spPr>
        <p:txBody>
          <a:bodyPr anchor="ctr">
            <a:normAutofit/>
          </a:bodyPr>
          <a:lstStyle/>
          <a:p>
            <a:pPr>
              <a:spcAft>
                <a:spcPts val="600"/>
              </a:spcAft>
            </a:pPr>
            <a:fld id="{4267CD5E-26CF-4249-8540-BB1D07FD4227}" type="slidenum">
              <a:rPr lang="en-US" smtClean="0"/>
              <a:pPr>
                <a:spcAft>
                  <a:spcPts val="600"/>
                </a:spcAft>
              </a:pPr>
              <a:t>28</a:t>
            </a:fld>
            <a:endParaRPr lang="en-US"/>
          </a:p>
        </p:txBody>
      </p:sp>
      <p:sp>
        <p:nvSpPr>
          <p:cNvPr id="7" name="Content Placeholder 4">
            <a:extLst>
              <a:ext uri="{FF2B5EF4-FFF2-40B4-BE49-F238E27FC236}">
                <a16:creationId xmlns:a16="http://schemas.microsoft.com/office/drawing/2014/main" id="{8627BD1D-4CD5-0A0F-CE96-02DD80DE1653}"/>
              </a:ext>
            </a:extLst>
          </p:cNvPr>
          <p:cNvSpPr txBox="1">
            <a:spLocks/>
          </p:cNvSpPr>
          <p:nvPr/>
        </p:nvSpPr>
        <p:spPr>
          <a:xfrm>
            <a:off x="499872" y="1024683"/>
            <a:ext cx="11027049" cy="543627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solidFill>
                  <a:schemeClr val="tx2"/>
                </a:solidFill>
                <a:ea typeface="+mn-lt"/>
                <a:cs typeface="+mn-lt"/>
              </a:rPr>
              <a:t>2 Hierarchy levels:</a:t>
            </a:r>
          </a:p>
          <a:p>
            <a:pPr lvl="1"/>
            <a:r>
              <a:rPr lang="en-US" sz="2000" b="1">
                <a:solidFill>
                  <a:schemeClr val="tx2"/>
                </a:solidFill>
                <a:ea typeface="+mn-lt"/>
                <a:cs typeface="+mn-lt"/>
              </a:rPr>
              <a:t>Word-level</a:t>
            </a:r>
            <a:r>
              <a:rPr lang="en-US" sz="2000">
                <a:solidFill>
                  <a:schemeClr val="tx2"/>
                </a:solidFill>
                <a:ea typeface="+mn-lt"/>
                <a:cs typeface="+mn-lt"/>
              </a:rPr>
              <a:t> (within a sentence): transformer encoder produces per-sentence encodings.</a:t>
            </a:r>
          </a:p>
          <a:p>
            <a:pPr lvl="1"/>
            <a:r>
              <a:rPr lang="en-US" sz="2000" b="1">
                <a:solidFill>
                  <a:schemeClr val="tx2"/>
                </a:solidFill>
                <a:ea typeface="+mn-lt"/>
                <a:cs typeface="+mn-lt"/>
              </a:rPr>
              <a:t>Sentence-level</a:t>
            </a:r>
            <a:r>
              <a:rPr lang="en-US" sz="2000">
                <a:solidFill>
                  <a:schemeClr val="tx2"/>
                </a:solidFill>
                <a:ea typeface="+mn-lt"/>
                <a:cs typeface="+mn-lt"/>
              </a:rPr>
              <a:t> (across sentences): a separate transformer encodes sentence representations into global context.</a:t>
            </a:r>
          </a:p>
          <a:p>
            <a:r>
              <a:rPr lang="en-US" sz="2000">
                <a:solidFill>
                  <a:schemeClr val="tx2"/>
                </a:solidFill>
                <a:ea typeface="+mn-lt"/>
                <a:cs typeface="+mn-lt"/>
              </a:rPr>
              <a:t>Latent variables:</a:t>
            </a:r>
          </a:p>
          <a:p>
            <a:pPr lvl="1"/>
            <a:r>
              <a:rPr lang="en-US" sz="2000" b="1">
                <a:solidFill>
                  <a:schemeClr val="tx2"/>
                </a:solidFill>
                <a:ea typeface="+mn-lt"/>
                <a:cs typeface="+mn-lt"/>
              </a:rPr>
              <a:t>Global latent</a:t>
            </a:r>
            <a:r>
              <a:rPr lang="en-US" sz="2000">
                <a:solidFill>
                  <a:schemeClr val="tx2"/>
                </a:solidFill>
                <a:ea typeface="+mn-lt"/>
                <a:cs typeface="+mn-lt"/>
              </a:rPr>
              <a:t> (</a:t>
            </a:r>
            <a:r>
              <a:rPr lang="en-US" sz="2000" err="1">
                <a:solidFill>
                  <a:schemeClr val="tx2"/>
                </a:solidFill>
                <a:ea typeface="+mn-lt"/>
                <a:cs typeface="+mn-lt"/>
              </a:rPr>
              <a:t>z</a:t>
            </a:r>
            <a:r>
              <a:rPr lang="en-US" sz="2000" baseline="-25000" err="1">
                <a:solidFill>
                  <a:schemeClr val="tx2"/>
                </a:solidFill>
                <a:ea typeface="+mn-lt"/>
                <a:cs typeface="+mn-lt"/>
              </a:rPr>
              <a:t>t</a:t>
            </a:r>
            <a:r>
              <a:rPr lang="en-US" sz="2000">
                <a:solidFill>
                  <a:schemeClr val="tx2"/>
                </a:solidFill>
                <a:ea typeface="+mn-lt"/>
                <a:cs typeface="+mn-lt"/>
              </a:rPr>
              <a:t>) :  (a single high-level vector for the whole document / abstract).</a:t>
            </a:r>
          </a:p>
          <a:p>
            <a:pPr lvl="1"/>
            <a:r>
              <a:rPr lang="en-US" sz="2000" b="1">
                <a:solidFill>
                  <a:schemeClr val="tx2"/>
                </a:solidFill>
                <a:ea typeface="+mn-lt"/>
                <a:cs typeface="+mn-lt"/>
              </a:rPr>
              <a:t>Local </a:t>
            </a:r>
            <a:r>
              <a:rPr lang="en-US" sz="2000" b="1" err="1">
                <a:solidFill>
                  <a:schemeClr val="tx2"/>
                </a:solidFill>
                <a:ea typeface="+mn-lt"/>
                <a:cs typeface="+mn-lt"/>
              </a:rPr>
              <a:t>latents</a:t>
            </a:r>
            <a:r>
              <a:rPr lang="en-US" sz="2000">
                <a:solidFill>
                  <a:schemeClr val="tx2"/>
                </a:solidFill>
                <a:ea typeface="+mn-lt"/>
                <a:cs typeface="+mn-lt"/>
              </a:rPr>
              <a:t> (z</a:t>
            </a:r>
            <a:r>
              <a:rPr lang="en-US" sz="2000" baseline="-25000">
                <a:solidFill>
                  <a:schemeClr val="tx2"/>
                </a:solidFill>
                <a:ea typeface="+mn-lt"/>
                <a:cs typeface="+mn-lt"/>
              </a:rPr>
              <a:t>i</a:t>
            </a:r>
            <a:r>
              <a:rPr lang="en-US" sz="2000">
                <a:solidFill>
                  <a:schemeClr val="tx2"/>
                </a:solidFill>
                <a:ea typeface="+mn-lt"/>
                <a:cs typeface="+mn-lt"/>
              </a:rPr>
              <a:t>) :  (one per sentence) that are conditionally dependent on the global latent and the previous local latent(s) in the chain i.e., a chain prior to capture temporal/ordered dependencies across sentences.</a:t>
            </a:r>
          </a:p>
          <a:p>
            <a:endParaRPr lang="en-US" sz="2000">
              <a:solidFill>
                <a:schemeClr val="tx2"/>
              </a:solidFill>
            </a:endParaRPr>
          </a:p>
        </p:txBody>
      </p:sp>
    </p:spTree>
    <p:extLst>
      <p:ext uri="{BB962C8B-B14F-4D97-AF65-F5344CB8AC3E}">
        <p14:creationId xmlns:p14="http://schemas.microsoft.com/office/powerpoint/2010/main" val="11183052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18FEECF-01D4-FA32-2540-F891022E09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154ACE-0F84-C4E6-841A-288BA0B55128}"/>
              </a:ext>
            </a:extLst>
          </p:cNvPr>
          <p:cNvSpPr>
            <a:spLocks noGrp="1"/>
          </p:cNvSpPr>
          <p:nvPr>
            <p:ph type="title"/>
          </p:nvPr>
        </p:nvSpPr>
        <p:spPr>
          <a:xfrm>
            <a:off x="876693" y="741391"/>
            <a:ext cx="3455821" cy="1616203"/>
          </a:xfrm>
        </p:spPr>
        <p:txBody>
          <a:bodyPr vert="horz" lIns="91440" tIns="45720" rIns="91440" bIns="45720" rtlCol="0" anchor="b">
            <a:noAutofit/>
          </a:bodyPr>
          <a:lstStyle/>
          <a:p>
            <a:r>
              <a:rPr lang="en-US" sz="3600" kern="1200">
                <a:latin typeface="Times New Roman"/>
                <a:cs typeface="Times New Roman"/>
              </a:rPr>
              <a:t>HVAE Stage 2: </a:t>
            </a:r>
            <a:r>
              <a:rPr lang="en-US" sz="3600">
                <a:latin typeface="Times New Roman"/>
                <a:cs typeface="Times New Roman"/>
              </a:rPr>
              <a:t>Model Architecture</a:t>
            </a:r>
            <a:r>
              <a:rPr lang="en-US" sz="3600" kern="1200">
                <a:latin typeface="Times New Roman"/>
                <a:cs typeface="Times New Roman"/>
              </a:rPr>
              <a:t> and Parameters</a:t>
            </a:r>
          </a:p>
        </p:txBody>
      </p:sp>
      <p:sp>
        <p:nvSpPr>
          <p:cNvPr id="7" name="Content Placeholder 4">
            <a:extLst>
              <a:ext uri="{FF2B5EF4-FFF2-40B4-BE49-F238E27FC236}">
                <a16:creationId xmlns:a16="http://schemas.microsoft.com/office/drawing/2014/main" id="{7295E9BD-823E-474E-89E4-625BF65671C9}"/>
              </a:ext>
            </a:extLst>
          </p:cNvPr>
          <p:cNvSpPr txBox="1">
            <a:spLocks/>
          </p:cNvSpPr>
          <p:nvPr/>
        </p:nvSpPr>
        <p:spPr>
          <a:xfrm>
            <a:off x="393" y="2215976"/>
            <a:ext cx="4992521" cy="4628932"/>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a:t>Main Model Components:</a:t>
            </a:r>
          </a:p>
          <a:p>
            <a:r>
              <a:rPr lang="en-US" sz="1600" b="1"/>
              <a:t>Word-Level Transformer Encoder:</a:t>
            </a:r>
          </a:p>
          <a:p>
            <a:pPr lvl="1"/>
            <a:r>
              <a:rPr lang="en-US" sz="1600"/>
              <a:t>Encode token into sentences.</a:t>
            </a:r>
          </a:p>
          <a:p>
            <a:r>
              <a:rPr lang="en-US" sz="1600" b="1"/>
              <a:t>Sentence-Level Transformer Encoder:</a:t>
            </a:r>
          </a:p>
          <a:p>
            <a:pPr lvl="1"/>
            <a:r>
              <a:rPr lang="en-US" sz="1600"/>
              <a:t>Summarize the document</a:t>
            </a:r>
          </a:p>
          <a:p>
            <a:r>
              <a:rPr lang="en-US" sz="1600" b="1"/>
              <a:t>Inference network (encoder → posterior) </a:t>
            </a:r>
            <a:endParaRPr lang="en-US" sz="1600"/>
          </a:p>
          <a:p>
            <a:pPr lvl="1"/>
            <a:r>
              <a:rPr lang="en-US" sz="1600"/>
              <a:t>MLPs take sentence representations &amp; o/p: (μ,σ</a:t>
            </a:r>
            <a:r>
              <a:rPr lang="en-US" sz="1600" baseline="30000"/>
              <a:t>2</a:t>
            </a:r>
            <a:r>
              <a:rPr lang="en-US" sz="1600"/>
              <a:t>)</a:t>
            </a:r>
            <a:br>
              <a:rPr lang="en-US" sz="1600"/>
            </a:br>
            <a:r>
              <a:rPr lang="en-US" sz="1600"/>
              <a:t>for each local z</a:t>
            </a:r>
            <a:r>
              <a:rPr lang="en-US" sz="1600" baseline="-25000"/>
              <a:t>i</a:t>
            </a:r>
            <a:r>
              <a:rPr lang="en-US" sz="1600"/>
              <a:t> &amp; global </a:t>
            </a:r>
            <a:r>
              <a:rPr lang="en-US" sz="1600" err="1"/>
              <a:t>z</a:t>
            </a:r>
            <a:r>
              <a:rPr lang="en-US" sz="1600" baseline="-25000" err="1"/>
              <a:t>t</a:t>
            </a:r>
            <a:endParaRPr lang="en-US" sz="1600" b="1" baseline="-25000"/>
          </a:p>
          <a:p>
            <a:pPr lvl="1"/>
            <a:r>
              <a:rPr lang="en-US" sz="1600"/>
              <a:t>Compress Input Seq into (μ, log (σ2)) </a:t>
            </a:r>
            <a:br>
              <a:rPr lang="en-US" sz="1600"/>
            </a:br>
            <a:r>
              <a:rPr lang="en-US" sz="1600"/>
              <a:t>for the Global and Local Gaussian distributions</a:t>
            </a:r>
          </a:p>
          <a:p>
            <a:pPr lvl="1"/>
            <a:r>
              <a:rPr lang="en-US" sz="1600"/>
              <a:t>Reparameterization trick </a:t>
            </a:r>
            <a:r>
              <a:rPr lang="en-US" sz="1600" err="1"/>
              <a:t>reparameterize</a:t>
            </a:r>
            <a:r>
              <a:rPr lang="en-US" sz="1600"/>
              <a:t>(μ,σ2) </a:t>
            </a:r>
            <a:br>
              <a:rPr lang="en-US" sz="1600"/>
            </a:br>
            <a:r>
              <a:rPr lang="en-US" sz="1600"/>
              <a:t>is used to sample z during training: z=</a:t>
            </a:r>
            <a:r>
              <a:rPr lang="en-US" sz="1600" err="1"/>
              <a:t>μ+σ</a:t>
            </a:r>
            <a:r>
              <a:rPr lang="en-US" sz="1600"/>
              <a:t>⊙ϵ.</a:t>
            </a:r>
          </a:p>
          <a:p>
            <a:r>
              <a:rPr lang="en-US" sz="1600" b="1"/>
              <a:t>Generative network (decoder) </a:t>
            </a:r>
          </a:p>
          <a:p>
            <a:pPr lvl="1"/>
            <a:r>
              <a:rPr lang="en-US" sz="1600"/>
              <a:t>Uses sampled latent variables (</a:t>
            </a:r>
            <a:r>
              <a:rPr lang="en-US" sz="1600" err="1"/>
              <a:t>zg</a:t>
            </a:r>
            <a:r>
              <a:rPr lang="en-US" sz="1600"/>
              <a:t> and zi) </a:t>
            </a:r>
            <a:br>
              <a:rPr lang="en-US" sz="1600"/>
            </a:br>
            <a:r>
              <a:rPr lang="en-US" sz="1600"/>
              <a:t>&amp; reconstructs original o/p seq (target answer).</a:t>
            </a:r>
          </a:p>
        </p:txBody>
      </p:sp>
      <p:pic>
        <p:nvPicPr>
          <p:cNvPr id="3" name="Picture 2" descr="A diagram of a computer program&#10;&#10;AI-generated content may be incorrect.">
            <a:extLst>
              <a:ext uri="{FF2B5EF4-FFF2-40B4-BE49-F238E27FC236}">
                <a16:creationId xmlns:a16="http://schemas.microsoft.com/office/drawing/2014/main" id="{1F8A2425-AB32-5789-7291-2E6C3EBD8937}"/>
              </a:ext>
            </a:extLst>
          </p:cNvPr>
          <p:cNvPicPr>
            <a:picLocks noChangeAspect="1"/>
          </p:cNvPicPr>
          <p:nvPr/>
        </p:nvPicPr>
        <p:blipFill>
          <a:blip r:embed="rId3"/>
          <a:stretch>
            <a:fillRect/>
          </a:stretch>
        </p:blipFill>
        <p:spPr>
          <a:xfrm>
            <a:off x="4835272" y="143025"/>
            <a:ext cx="7240246" cy="5019160"/>
          </a:xfrm>
          <a:prstGeom prst="rect">
            <a:avLst/>
          </a:prstGeom>
        </p:spPr>
      </p:pic>
      <p:sp>
        <p:nvSpPr>
          <p:cNvPr id="4" name="Slide Number Placeholder 3">
            <a:extLst>
              <a:ext uri="{FF2B5EF4-FFF2-40B4-BE49-F238E27FC236}">
                <a16:creationId xmlns:a16="http://schemas.microsoft.com/office/drawing/2014/main" id="{B8EE1299-5875-22AB-8547-74B5747FA7F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4267CD5E-26CF-4249-8540-BB1D07FD4227}" type="slidenum">
              <a:rPr lang="en-US">
                <a:solidFill>
                  <a:schemeClr val="tx1">
                    <a:lumMod val="50000"/>
                    <a:lumOff val="50000"/>
                  </a:schemeClr>
                </a:solidFill>
              </a:rPr>
              <a:pPr>
                <a:spcAft>
                  <a:spcPts val="600"/>
                </a:spcAft>
              </a:pPr>
              <a:t>29</a:t>
            </a:fld>
            <a:endParaRPr lang="en-US">
              <a:solidFill>
                <a:schemeClr val="tx1">
                  <a:lumMod val="50000"/>
                  <a:lumOff val="50000"/>
                </a:schemeClr>
              </a:solidFill>
            </a:endParaRPr>
          </a:p>
        </p:txBody>
      </p:sp>
      <p:grpSp>
        <p:nvGrpSpPr>
          <p:cNvPr id="12" name="Group 11">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3" name="Rectangle 12">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37356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A1563-F6D3-64D2-74BF-4E3225607063}"/>
              </a:ext>
            </a:extLst>
          </p:cNvPr>
          <p:cNvSpPr>
            <a:spLocks noGrp="1"/>
          </p:cNvSpPr>
          <p:nvPr>
            <p:ph type="title"/>
          </p:nvPr>
        </p:nvSpPr>
        <p:spPr>
          <a:xfrm>
            <a:off x="644769" y="365125"/>
            <a:ext cx="10710619" cy="670887"/>
          </a:xfrm>
        </p:spPr>
        <p:txBody>
          <a:bodyPr/>
          <a:lstStyle/>
          <a:p>
            <a:r>
              <a:rPr lang="en-US" sz="3600">
                <a:latin typeface="Times New Roman"/>
                <a:cs typeface="Times New Roman"/>
              </a:rPr>
              <a:t>Table Of Contents</a:t>
            </a:r>
          </a:p>
        </p:txBody>
      </p:sp>
      <p:graphicFrame>
        <p:nvGraphicFramePr>
          <p:cNvPr id="5" name="Content Placeholder 4">
            <a:extLst>
              <a:ext uri="{FF2B5EF4-FFF2-40B4-BE49-F238E27FC236}">
                <a16:creationId xmlns:a16="http://schemas.microsoft.com/office/drawing/2014/main" id="{7F23D7FF-5065-BA61-9D49-D9B748A4AEB4}"/>
              </a:ext>
            </a:extLst>
          </p:cNvPr>
          <p:cNvGraphicFramePr>
            <a:graphicFrameLocks noGrp="1"/>
          </p:cNvGraphicFramePr>
          <p:nvPr>
            <p:ph idx="1"/>
            <p:extLst>
              <p:ext uri="{D42A27DB-BD31-4B8C-83A1-F6EECF244321}">
                <p14:modId xmlns:p14="http://schemas.microsoft.com/office/powerpoint/2010/main" val="1124385348"/>
              </p:ext>
            </p:extLst>
          </p:nvPr>
        </p:nvGraphicFramePr>
        <p:xfrm>
          <a:off x="1168854" y="1276350"/>
          <a:ext cx="9650747" cy="4822563"/>
        </p:xfrm>
        <a:graphic>
          <a:graphicData uri="http://schemas.openxmlformats.org/drawingml/2006/table">
            <a:tbl>
              <a:tblPr firstRow="1" bandRow="1">
                <a:tableStyleId>{5C22544A-7EE6-4342-B048-85BDC9FD1C3A}</a:tableStyleId>
              </a:tblPr>
              <a:tblGrid>
                <a:gridCol w="784649">
                  <a:extLst>
                    <a:ext uri="{9D8B030D-6E8A-4147-A177-3AD203B41FA5}">
                      <a16:colId xmlns:a16="http://schemas.microsoft.com/office/drawing/2014/main" val="522530363"/>
                    </a:ext>
                  </a:extLst>
                </a:gridCol>
                <a:gridCol w="8305266">
                  <a:extLst>
                    <a:ext uri="{9D8B030D-6E8A-4147-A177-3AD203B41FA5}">
                      <a16:colId xmlns:a16="http://schemas.microsoft.com/office/drawing/2014/main" val="1772590499"/>
                    </a:ext>
                  </a:extLst>
                </a:gridCol>
                <a:gridCol w="560832">
                  <a:extLst>
                    <a:ext uri="{9D8B030D-6E8A-4147-A177-3AD203B41FA5}">
                      <a16:colId xmlns:a16="http://schemas.microsoft.com/office/drawing/2014/main" val="3594888204"/>
                    </a:ext>
                  </a:extLst>
                </a:gridCol>
              </a:tblGrid>
              <a:tr h="611865">
                <a:tc>
                  <a:txBody>
                    <a:bodyPr/>
                    <a:lstStyle/>
                    <a:p>
                      <a:pPr algn="ctr"/>
                      <a:r>
                        <a:rPr lang="en-US" sz="1800" b="1">
                          <a:solidFill>
                            <a:schemeClr val="bg1"/>
                          </a:solidFill>
                          <a:latin typeface="Times New Roman"/>
                        </a:rPr>
                        <a:t>Sr No.</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sz="1800" b="1">
                          <a:solidFill>
                            <a:schemeClr val="bg1"/>
                          </a:solidFill>
                          <a:latin typeface="Times New Roman"/>
                        </a:rPr>
                        <a:t>Topics</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endParaRPr lang="en-US" sz="1800" b="1">
                        <a:solidFill>
                          <a:schemeClr val="bg1"/>
                        </a:solidFill>
                        <a:latin typeface="Times New Roman"/>
                      </a:endParaRPr>
                    </a:p>
                  </a:txBody>
                  <a:tcPr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864521413"/>
                  </a:ext>
                </a:extLst>
              </a:tr>
              <a:tr h="347650">
                <a:tc>
                  <a:txBody>
                    <a:bodyPr/>
                    <a:lstStyle/>
                    <a:p>
                      <a:pPr algn="ctr"/>
                      <a:r>
                        <a:rPr lang="en-US" sz="1800" b="1">
                          <a:solidFill>
                            <a:schemeClr val="tx1">
                              <a:lumMod val="49000"/>
                            </a:schemeClr>
                          </a:solidFill>
                          <a:latin typeface="Times New Roman"/>
                        </a:rPr>
                        <a:t>1</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ctr">
                        <a:buNone/>
                      </a:pPr>
                      <a:r>
                        <a:rPr lang="en-US" sz="1800" b="1" i="0" u="none" strike="noStrike" noProof="0">
                          <a:solidFill>
                            <a:schemeClr val="tx1">
                              <a:lumMod val="49000"/>
                            </a:schemeClr>
                          </a:solidFill>
                          <a:latin typeface="Times New Roman"/>
                        </a:rPr>
                        <a:t>Introduction</a:t>
                      </a:r>
                      <a:endParaRPr lang="en-US"/>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endParaRPr lang="en-US" sz="1800" b="1">
                        <a:solidFill>
                          <a:schemeClr val="tx1">
                            <a:lumMod val="49000"/>
                          </a:schemeClr>
                        </a:solidFill>
                        <a:latin typeface="Times New Roman"/>
                      </a:endParaRPr>
                    </a:p>
                  </a:txBody>
                  <a:tcPr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672484433"/>
                  </a:ext>
                </a:extLst>
              </a:tr>
              <a:tr h="347650">
                <a:tc>
                  <a:txBody>
                    <a:bodyPr/>
                    <a:lstStyle/>
                    <a:p>
                      <a:pPr algn="ctr"/>
                      <a:r>
                        <a:rPr lang="en-US" sz="1800" b="1">
                          <a:solidFill>
                            <a:schemeClr val="tx1">
                              <a:lumMod val="49000"/>
                            </a:schemeClr>
                          </a:solidFill>
                          <a:latin typeface="Times New Roman"/>
                        </a:rPr>
                        <a:t>2</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ctr">
                        <a:buNone/>
                      </a:pPr>
                      <a:r>
                        <a:rPr lang="en-US" sz="1800" b="1" i="0" u="none" strike="noStrike" noProof="0">
                          <a:solidFill>
                            <a:schemeClr val="tx1">
                              <a:lumMod val="49000"/>
                            </a:schemeClr>
                          </a:solidFill>
                          <a:latin typeface="Times New Roman"/>
                        </a:rPr>
                        <a:t>Challenges</a:t>
                      </a:r>
                      <a:endParaRPr lang="en-US"/>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endParaRPr lang="en-US" sz="1800" b="1">
                        <a:solidFill>
                          <a:schemeClr val="tx1">
                            <a:lumMod val="49000"/>
                          </a:schemeClr>
                        </a:solidFill>
                        <a:latin typeface="Times New Roman"/>
                      </a:endParaRPr>
                    </a:p>
                  </a:txBody>
                  <a:tcPr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260377715"/>
                  </a:ext>
                </a:extLst>
              </a:tr>
              <a:tr h="347650">
                <a:tc>
                  <a:txBody>
                    <a:bodyPr/>
                    <a:lstStyle/>
                    <a:p>
                      <a:pPr algn="ctr"/>
                      <a:r>
                        <a:rPr lang="en-US" sz="1800" b="1">
                          <a:solidFill>
                            <a:schemeClr val="tx1">
                              <a:lumMod val="49000"/>
                            </a:schemeClr>
                          </a:solidFill>
                          <a:latin typeface="Times New Roman"/>
                        </a:rPr>
                        <a:t>3</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ctr">
                        <a:buNone/>
                      </a:pPr>
                      <a:r>
                        <a:rPr lang="en-US" sz="1800" b="1">
                          <a:solidFill>
                            <a:schemeClr val="tx1">
                              <a:lumMod val="49000"/>
                            </a:schemeClr>
                          </a:solidFill>
                          <a:latin typeface="Times New Roman"/>
                        </a:rPr>
                        <a:t>Contributions</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endParaRPr lang="en-US" sz="1800" b="1">
                        <a:solidFill>
                          <a:schemeClr val="tx1">
                            <a:lumMod val="49000"/>
                          </a:schemeClr>
                        </a:solidFill>
                        <a:latin typeface="Times New Roman"/>
                      </a:endParaRPr>
                    </a:p>
                  </a:txBody>
                  <a:tcPr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254316289"/>
                  </a:ext>
                </a:extLst>
              </a:tr>
              <a:tr h="347650">
                <a:tc>
                  <a:txBody>
                    <a:bodyPr/>
                    <a:lstStyle/>
                    <a:p>
                      <a:pPr algn="ctr"/>
                      <a:r>
                        <a:rPr lang="en-US" sz="1800" b="1">
                          <a:solidFill>
                            <a:schemeClr val="tx1">
                              <a:lumMod val="49000"/>
                            </a:schemeClr>
                          </a:solidFill>
                          <a:latin typeface="Times New Roman"/>
                        </a:rPr>
                        <a:t>4</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ctr">
                        <a:buNone/>
                      </a:pPr>
                      <a:r>
                        <a:rPr lang="en-US" sz="1800" b="1" i="0" u="none" strike="noStrike" noProof="0">
                          <a:solidFill>
                            <a:schemeClr val="tx1">
                              <a:lumMod val="49000"/>
                            </a:schemeClr>
                          </a:solidFill>
                          <a:latin typeface="Times New Roman"/>
                        </a:rPr>
                        <a:t>Datasets Considered</a:t>
                      </a:r>
                      <a:endParaRPr lang="en-US" sz="1800" b="0" i="0" u="none" strike="noStrike" noProof="0">
                        <a:solidFill>
                          <a:srgbClr val="000000"/>
                        </a:solidFill>
                        <a:latin typeface="Times New Roman"/>
                      </a:endParaRP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endParaRPr lang="en-US" sz="1800" b="1">
                        <a:solidFill>
                          <a:schemeClr val="tx1">
                            <a:lumMod val="49000"/>
                          </a:schemeClr>
                        </a:solidFill>
                        <a:latin typeface="Times New Roman"/>
                      </a:endParaRPr>
                    </a:p>
                  </a:txBody>
                  <a:tcPr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130972868"/>
                  </a:ext>
                </a:extLst>
              </a:tr>
              <a:tr h="347650">
                <a:tc>
                  <a:txBody>
                    <a:bodyPr/>
                    <a:lstStyle/>
                    <a:p>
                      <a:pPr lvl="0" algn="ctr">
                        <a:buNone/>
                      </a:pPr>
                      <a:r>
                        <a:rPr lang="en-US" sz="1800" b="1">
                          <a:solidFill>
                            <a:schemeClr val="tx1">
                              <a:lumMod val="49000"/>
                            </a:schemeClr>
                          </a:solidFill>
                          <a:latin typeface="Times New Roman"/>
                        </a:rPr>
                        <a:t>5</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ctr">
                        <a:lnSpc>
                          <a:spcPct val="100000"/>
                        </a:lnSpc>
                        <a:spcBef>
                          <a:spcPts val="0"/>
                        </a:spcBef>
                        <a:spcAft>
                          <a:spcPts val="0"/>
                        </a:spcAft>
                        <a:buNone/>
                      </a:pPr>
                      <a:r>
                        <a:rPr lang="en-US" sz="1800" b="1" i="0" u="none" strike="noStrike" kern="1200" noProof="0">
                          <a:solidFill>
                            <a:schemeClr val="tx1">
                              <a:lumMod val="49000"/>
                            </a:schemeClr>
                          </a:solidFill>
                          <a:latin typeface="Times New Roman"/>
                          <a:ea typeface="+mn-ea"/>
                          <a:cs typeface="+mn-cs"/>
                        </a:rPr>
                        <a:t>Models : </a:t>
                      </a:r>
                      <a:endParaRPr lang="en-US" sz="1800" b="1" i="0" u="none" strike="noStrike" kern="1200">
                        <a:solidFill>
                          <a:schemeClr val="tx1">
                            <a:lumMod val="49000"/>
                          </a:schemeClr>
                        </a:solidFill>
                        <a:latin typeface="Times New Roman"/>
                        <a:ea typeface="+mn-ea"/>
                        <a:cs typeface="+mn-cs"/>
                      </a:endParaRPr>
                    </a:p>
                    <a:p>
                      <a:pPr lvl="0" algn="ctr">
                        <a:buNone/>
                      </a:pPr>
                      <a:r>
                        <a:rPr lang="en-US" sz="1800" b="1" i="0" u="none" strike="noStrike" kern="1200" noProof="0">
                          <a:solidFill>
                            <a:schemeClr val="tx1">
                              <a:lumMod val="49000"/>
                            </a:schemeClr>
                          </a:solidFill>
                          <a:latin typeface="Times New Roman"/>
                          <a:ea typeface="+mn-ea"/>
                          <a:cs typeface="+mn-cs"/>
                        </a:rPr>
                        <a:t>Energy based (Transformer Backed) Model </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ctr">
                        <a:buNone/>
                      </a:pPr>
                      <a:endParaRPr lang="en-US" sz="1800" b="1">
                        <a:solidFill>
                          <a:schemeClr val="tx1">
                            <a:lumMod val="49000"/>
                          </a:schemeClr>
                        </a:solidFill>
                        <a:latin typeface="Times New Roman"/>
                      </a:endParaRPr>
                    </a:p>
                  </a:txBody>
                  <a:tcPr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981072958"/>
                  </a:ext>
                </a:extLst>
              </a:tr>
              <a:tr h="347650">
                <a:tc>
                  <a:txBody>
                    <a:bodyPr/>
                    <a:lstStyle/>
                    <a:p>
                      <a:pPr lvl="0" algn="ctr">
                        <a:buNone/>
                      </a:pPr>
                      <a:r>
                        <a:rPr lang="en-US" sz="1800" b="1">
                          <a:solidFill>
                            <a:schemeClr val="tx1">
                              <a:lumMod val="49000"/>
                            </a:schemeClr>
                          </a:solidFill>
                          <a:latin typeface="Times New Roman"/>
                        </a:rPr>
                        <a:t>6</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ctr">
                        <a:buNone/>
                      </a:pPr>
                      <a:r>
                        <a:rPr lang="en-US" sz="1800" b="1" i="0" u="none" strike="noStrike" noProof="0">
                          <a:solidFill>
                            <a:schemeClr val="tx1">
                              <a:lumMod val="49000"/>
                            </a:schemeClr>
                          </a:solidFill>
                          <a:latin typeface="Times New Roman"/>
                        </a:rPr>
                        <a:t>Challenges with this Approach</a:t>
                      </a:r>
                      <a:endParaRPr lang="en-US"/>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ctr">
                        <a:buNone/>
                      </a:pPr>
                      <a:endParaRPr lang="en-US" sz="1800" b="1">
                        <a:solidFill>
                          <a:schemeClr val="tx1">
                            <a:lumMod val="49000"/>
                          </a:schemeClr>
                        </a:solidFill>
                        <a:latin typeface="Times New Roman"/>
                      </a:endParaRPr>
                    </a:p>
                  </a:txBody>
                  <a:tcPr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77416642"/>
                  </a:ext>
                </a:extLst>
              </a:tr>
              <a:tr h="616323">
                <a:tc>
                  <a:txBody>
                    <a:bodyPr/>
                    <a:lstStyle/>
                    <a:p>
                      <a:pPr lvl="0" algn="ctr">
                        <a:buNone/>
                      </a:pPr>
                      <a:r>
                        <a:rPr lang="en-US" sz="1800" b="1">
                          <a:solidFill>
                            <a:schemeClr val="tx1">
                              <a:lumMod val="49000"/>
                            </a:schemeClr>
                          </a:solidFill>
                          <a:latin typeface="Times New Roman"/>
                        </a:rPr>
                        <a:t>7</a:t>
                      </a:r>
                    </a:p>
                  </a:txBody>
                  <a:tcPr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tcPr>
                </a:tc>
                <a:tc>
                  <a:txBody>
                    <a:bodyPr/>
                    <a:lstStyle/>
                    <a:p>
                      <a:pPr marL="0" marR="0" lvl="0" indent="0" algn="ctr">
                        <a:lnSpc>
                          <a:spcPct val="90000"/>
                        </a:lnSpc>
                        <a:spcBef>
                          <a:spcPct val="0"/>
                        </a:spcBef>
                        <a:spcAft>
                          <a:spcPts val="0"/>
                        </a:spcAft>
                        <a:buNone/>
                      </a:pPr>
                      <a:r>
                        <a:rPr lang="en-US" sz="1800" b="1" i="0" u="none" strike="noStrike" kern="1200" noProof="0">
                          <a:solidFill>
                            <a:schemeClr val="tx1">
                              <a:lumMod val="49000"/>
                            </a:schemeClr>
                          </a:solidFill>
                          <a:latin typeface="Times New Roman"/>
                          <a:ea typeface="+mn-ea"/>
                          <a:cs typeface="+mn-cs"/>
                        </a:rPr>
                        <a:t>Model : Hierarchical Variational Autoencoder (HVAE) Architecture</a:t>
                      </a:r>
                    </a:p>
                    <a:p>
                      <a:pPr lvl="0" algn="ctr">
                        <a:buNone/>
                      </a:pPr>
                      <a:endParaRPr lang="en-US" sz="1800" b="1" i="0" u="none" strike="noStrike" kern="1200" noProof="0">
                        <a:solidFill>
                          <a:schemeClr val="tx1">
                            <a:lumMod val="49000"/>
                          </a:schemeClr>
                        </a:solidFill>
                        <a:latin typeface="Times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ctr">
                        <a:buNone/>
                      </a:pPr>
                      <a:endParaRPr lang="en-US" sz="1800" b="1">
                        <a:solidFill>
                          <a:schemeClr val="tx1">
                            <a:lumMod val="49000"/>
                          </a:schemeClr>
                        </a:solidFill>
                        <a:latin typeface="Times New Roman"/>
                      </a:endParaRPr>
                    </a:p>
                  </a:txBody>
                  <a:tcPr anchor="ctr">
                    <a:lnL w="12700" cap="flat" cmpd="sng" algn="ctr">
                      <a:solidFill>
                        <a:schemeClr val="tx1"/>
                      </a:solidFill>
                      <a:prstDash val="solid"/>
                      <a:round/>
                      <a:headEnd type="none" w="med" len="med"/>
                      <a:tailEnd type="none" w="med" len="med"/>
                    </a:lnL>
                    <a:lnR w="12700">
                      <a:solidFill>
                        <a:schemeClr val="tx1"/>
                      </a:solidFill>
                    </a:lnR>
                    <a:lnT w="12700" cap="flat" cmpd="sng" algn="ctr">
                      <a:solidFill>
                        <a:schemeClr val="tx1"/>
                      </a:solidFill>
                      <a:prstDash val="solid"/>
                      <a:round/>
                      <a:headEnd type="none" w="med" len="med"/>
                      <a:tailEnd type="none" w="med" len="med"/>
                    </a:lnT>
                    <a:lnB w="12700">
                      <a:solidFill>
                        <a:schemeClr val="tx1"/>
                      </a:solidFill>
                    </a:lnB>
                  </a:tcPr>
                </a:tc>
                <a:extLst>
                  <a:ext uri="{0D108BD9-81ED-4DB2-BD59-A6C34878D82A}">
                    <a16:rowId xmlns:a16="http://schemas.microsoft.com/office/drawing/2014/main" val="1076276849"/>
                  </a:ext>
                </a:extLst>
              </a:tr>
              <a:tr h="347650">
                <a:tc>
                  <a:txBody>
                    <a:bodyPr/>
                    <a:lstStyle/>
                    <a:p>
                      <a:pPr lvl="0" algn="ctr">
                        <a:buNone/>
                      </a:pPr>
                      <a:r>
                        <a:rPr lang="en-US" sz="1800" b="1">
                          <a:solidFill>
                            <a:schemeClr val="tx1">
                              <a:lumMod val="49000"/>
                            </a:schemeClr>
                          </a:solidFill>
                          <a:latin typeface="Times New Roman"/>
                        </a:rPr>
                        <a:t>8</a:t>
                      </a:r>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lgn="ctr">
                        <a:buNone/>
                      </a:pPr>
                      <a:r>
                        <a:rPr lang="en-US" sz="1800" b="1" i="0" u="none" strike="noStrike" kern="1200" noProof="0">
                          <a:solidFill>
                            <a:schemeClr val="tx1">
                              <a:lumMod val="49000"/>
                            </a:schemeClr>
                          </a:solidFill>
                          <a:latin typeface="Times New Roman"/>
                        </a:rPr>
                        <a:t>Experimental Results</a:t>
                      </a:r>
                      <a:endParaRPr lang="en-US"/>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ctr">
                        <a:buNone/>
                      </a:pPr>
                      <a:endParaRPr lang="en-US" sz="1800" b="1">
                        <a:solidFill>
                          <a:schemeClr val="tx1">
                            <a:lumMod val="49000"/>
                          </a:schemeClr>
                        </a:solidFill>
                        <a:latin typeface="Times New Roman"/>
                      </a:endParaRPr>
                    </a:p>
                  </a:txBody>
                  <a:tcPr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091326025"/>
                  </a:ext>
                </a:extLst>
              </a:tr>
              <a:tr h="347650">
                <a:tc>
                  <a:txBody>
                    <a:bodyPr/>
                    <a:lstStyle/>
                    <a:p>
                      <a:pPr lvl="0" algn="ctr">
                        <a:buNone/>
                      </a:pPr>
                      <a:r>
                        <a:rPr lang="en-US" sz="1800" b="1">
                          <a:solidFill>
                            <a:schemeClr val="tx1">
                              <a:lumMod val="49000"/>
                            </a:schemeClr>
                          </a:solidFill>
                          <a:latin typeface="Times New Roman"/>
                        </a:rPr>
                        <a:t>9</a:t>
                      </a:r>
                    </a:p>
                  </a:txBody>
                  <a:tcPr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tcPr>
                </a:tc>
                <a:tc>
                  <a:txBody>
                    <a:bodyPr/>
                    <a:lstStyle/>
                    <a:p>
                      <a:pPr lvl="0" algn="ctr">
                        <a:buNone/>
                      </a:pPr>
                      <a:r>
                        <a:rPr lang="en-US" sz="1800" b="1">
                          <a:solidFill>
                            <a:schemeClr val="tx1">
                              <a:lumMod val="49000"/>
                            </a:schemeClr>
                          </a:solidFill>
                          <a:latin typeface="Times New Roman"/>
                        </a:rPr>
                        <a:t>Questions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tcPr>
                </a:tc>
                <a:tc>
                  <a:txBody>
                    <a:bodyPr/>
                    <a:lstStyle/>
                    <a:p>
                      <a:pPr lvl="0" algn="ctr">
                        <a:buNone/>
                      </a:pPr>
                      <a:endParaRPr lang="en-US" sz="1800" b="1">
                        <a:solidFill>
                          <a:schemeClr val="tx1">
                            <a:lumMod val="49000"/>
                          </a:schemeClr>
                        </a:solidFill>
                        <a:latin typeface="Times New Roman"/>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tcPr>
                </a:tc>
                <a:extLst>
                  <a:ext uri="{0D108BD9-81ED-4DB2-BD59-A6C34878D82A}">
                    <a16:rowId xmlns:a16="http://schemas.microsoft.com/office/drawing/2014/main" val="1737433036"/>
                  </a:ext>
                </a:extLst>
              </a:tr>
              <a:tr h="347650">
                <a:tc>
                  <a:txBody>
                    <a:bodyPr/>
                    <a:lstStyle/>
                    <a:p>
                      <a:pPr lvl="0" algn="ctr">
                        <a:buNone/>
                      </a:pPr>
                      <a:r>
                        <a:rPr lang="en-US" sz="1800" b="1">
                          <a:solidFill>
                            <a:schemeClr val="tx1">
                              <a:lumMod val="49000"/>
                            </a:schemeClr>
                          </a:solidFill>
                          <a:latin typeface="Times New Roman"/>
                        </a:rPr>
                        <a:t>10</a:t>
                      </a:r>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tcPr>
                </a:tc>
                <a:tc>
                  <a:txBody>
                    <a:bodyPr/>
                    <a:lstStyle/>
                    <a:p>
                      <a:pPr lvl="0" algn="ctr">
                        <a:buNone/>
                      </a:pPr>
                      <a:r>
                        <a:rPr lang="en-US" sz="1800" b="1">
                          <a:solidFill>
                            <a:schemeClr val="tx1">
                              <a:lumMod val="49000"/>
                            </a:schemeClr>
                          </a:solidFill>
                          <a:latin typeface="Times New Roman"/>
                        </a:rPr>
                        <a:t>Thank You!</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ctr">
                        <a:buNone/>
                      </a:pPr>
                      <a:endParaRPr lang="en-US" sz="1800" b="1">
                        <a:solidFill>
                          <a:schemeClr val="tx1">
                            <a:lumMod val="49000"/>
                          </a:schemeClr>
                        </a:solidFill>
                        <a:latin typeface="Times New Roman"/>
                      </a:endParaRPr>
                    </a:p>
                  </a:txBody>
                  <a:tcPr anchor="ct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630382029"/>
                  </a:ext>
                </a:extLst>
              </a:tr>
            </a:tbl>
          </a:graphicData>
        </a:graphic>
      </p:graphicFrame>
      <p:sp>
        <p:nvSpPr>
          <p:cNvPr id="4" name="Slide Number Placeholder 3">
            <a:extLst>
              <a:ext uri="{FF2B5EF4-FFF2-40B4-BE49-F238E27FC236}">
                <a16:creationId xmlns:a16="http://schemas.microsoft.com/office/drawing/2014/main" id="{5BCF2503-3E87-E318-DB45-46D718E94426}"/>
              </a:ext>
            </a:extLst>
          </p:cNvPr>
          <p:cNvSpPr>
            <a:spLocks noGrp="1"/>
          </p:cNvSpPr>
          <p:nvPr>
            <p:ph type="sldNum" sz="quarter" idx="12"/>
          </p:nvPr>
        </p:nvSpPr>
        <p:spPr/>
        <p:txBody>
          <a:bodyPr/>
          <a:lstStyle/>
          <a:p>
            <a:fld id="{4267CD5E-26CF-4249-8540-BB1D07FD4227}" type="slidenum">
              <a:rPr lang="en-US" smtClean="0"/>
              <a:t>3</a:t>
            </a:fld>
            <a:endParaRPr lang="en-US"/>
          </a:p>
        </p:txBody>
      </p:sp>
    </p:spTree>
    <p:extLst>
      <p:ext uri="{BB962C8B-B14F-4D97-AF65-F5344CB8AC3E}">
        <p14:creationId xmlns:p14="http://schemas.microsoft.com/office/powerpoint/2010/main" val="12906736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50920A-5101-BF6A-F93C-81CAFB742C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EE11B7-EE8A-1A8F-ACBD-5E90D8CA41E0}"/>
              </a:ext>
            </a:extLst>
          </p:cNvPr>
          <p:cNvSpPr>
            <a:spLocks noGrp="1"/>
          </p:cNvSpPr>
          <p:nvPr>
            <p:ph type="title"/>
          </p:nvPr>
        </p:nvSpPr>
        <p:spPr>
          <a:xfrm>
            <a:off x="644769" y="365125"/>
            <a:ext cx="10710619" cy="1325563"/>
          </a:xfrm>
        </p:spPr>
        <p:txBody>
          <a:bodyPr anchor="t">
            <a:normAutofit/>
          </a:bodyPr>
          <a:lstStyle/>
          <a:p>
            <a:r>
              <a:rPr lang="en-US" sz="3600">
                <a:latin typeface="Times New Roman"/>
                <a:cs typeface="Times New Roman"/>
              </a:rPr>
              <a:t>HVAE Stage 2: Model Architecture and Parameters</a:t>
            </a:r>
          </a:p>
        </p:txBody>
      </p:sp>
      <p:sp>
        <p:nvSpPr>
          <p:cNvPr id="4" name="Slide Number Placeholder 3">
            <a:extLst>
              <a:ext uri="{FF2B5EF4-FFF2-40B4-BE49-F238E27FC236}">
                <a16:creationId xmlns:a16="http://schemas.microsoft.com/office/drawing/2014/main" id="{D8F11275-BC9E-C460-FA75-597A599011BB}"/>
              </a:ext>
            </a:extLst>
          </p:cNvPr>
          <p:cNvSpPr>
            <a:spLocks noGrp="1"/>
          </p:cNvSpPr>
          <p:nvPr>
            <p:ph type="sldNum" sz="quarter" idx="12"/>
          </p:nvPr>
        </p:nvSpPr>
        <p:spPr>
          <a:xfrm>
            <a:off x="9375913" y="6276840"/>
            <a:ext cx="2743200" cy="365125"/>
          </a:xfrm>
        </p:spPr>
        <p:txBody>
          <a:bodyPr anchor="ctr">
            <a:normAutofit/>
          </a:bodyPr>
          <a:lstStyle/>
          <a:p>
            <a:pPr>
              <a:spcAft>
                <a:spcPts val="600"/>
              </a:spcAft>
            </a:pPr>
            <a:fld id="{4267CD5E-26CF-4249-8540-BB1D07FD4227}" type="slidenum">
              <a:rPr lang="en-US" smtClean="0"/>
              <a:pPr>
                <a:spcAft>
                  <a:spcPts val="600"/>
                </a:spcAft>
              </a:pPr>
              <a:t>30</a:t>
            </a:fld>
            <a:endParaRPr lang="en-US"/>
          </a:p>
        </p:txBody>
      </p:sp>
      <p:sp>
        <p:nvSpPr>
          <p:cNvPr id="7" name="Content Placeholder 4">
            <a:extLst>
              <a:ext uri="{FF2B5EF4-FFF2-40B4-BE49-F238E27FC236}">
                <a16:creationId xmlns:a16="http://schemas.microsoft.com/office/drawing/2014/main" id="{CDFF5D0E-80ED-6ABF-D749-91EC4E85874E}"/>
              </a:ext>
            </a:extLst>
          </p:cNvPr>
          <p:cNvSpPr txBox="1">
            <a:spLocks/>
          </p:cNvSpPr>
          <p:nvPr/>
        </p:nvSpPr>
        <p:spPr>
          <a:xfrm>
            <a:off x="499872" y="1024683"/>
            <a:ext cx="11027049" cy="543627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solidFill>
                  <a:schemeClr val="tx2"/>
                </a:solidFill>
                <a:ea typeface="+mn-lt"/>
                <a:cs typeface="+mn-lt"/>
              </a:rPr>
              <a:t>Key hyperparameters:</a:t>
            </a:r>
            <a:endParaRPr lang="en-US">
              <a:solidFill>
                <a:schemeClr val="tx2"/>
              </a:solidFill>
            </a:endParaRPr>
          </a:p>
          <a:p>
            <a:r>
              <a:rPr lang="en-US" sz="2000">
                <a:solidFill>
                  <a:schemeClr val="tx2"/>
                </a:solidFill>
                <a:latin typeface="Consolas"/>
              </a:rPr>
              <a:t>'gpt2_model_name': 'gpt2'</a:t>
            </a:r>
            <a:r>
              <a:rPr lang="en-US" sz="2000">
                <a:solidFill>
                  <a:schemeClr val="tx2"/>
                </a:solidFill>
                <a:ea typeface="+mn-lt"/>
                <a:cs typeface="+mn-lt"/>
              </a:rPr>
              <a:t> : base tokenizer/embedding expectations (</a:t>
            </a:r>
            <a:r>
              <a:rPr lang="en-US" sz="2000" err="1">
                <a:solidFill>
                  <a:schemeClr val="tx2"/>
                </a:solidFill>
                <a:ea typeface="+mn-lt"/>
                <a:cs typeface="+mn-lt"/>
              </a:rPr>
              <a:t>d_model</a:t>
            </a:r>
            <a:r>
              <a:rPr lang="en-US" sz="2000">
                <a:solidFill>
                  <a:schemeClr val="tx2"/>
                </a:solidFill>
                <a:ea typeface="+mn-lt"/>
                <a:cs typeface="+mn-lt"/>
              </a:rPr>
              <a:t> = 768).</a:t>
            </a:r>
            <a:endParaRPr lang="en-US" sz="2000">
              <a:solidFill>
                <a:schemeClr val="tx2"/>
              </a:solidFill>
            </a:endParaRPr>
          </a:p>
          <a:p>
            <a:r>
              <a:rPr lang="en-US" sz="2000">
                <a:solidFill>
                  <a:schemeClr val="tx2"/>
                </a:solidFill>
                <a:latin typeface="Consolas"/>
              </a:rPr>
              <a:t>'</a:t>
            </a:r>
            <a:r>
              <a:rPr lang="en-US" sz="2000" err="1">
                <a:solidFill>
                  <a:schemeClr val="tx2"/>
                </a:solidFill>
                <a:latin typeface="Consolas"/>
              </a:rPr>
              <a:t>d_model</a:t>
            </a:r>
            <a:r>
              <a:rPr lang="en-US" sz="2000">
                <a:solidFill>
                  <a:schemeClr val="tx2"/>
                </a:solidFill>
                <a:latin typeface="Consolas"/>
              </a:rPr>
              <a:t>': 768</a:t>
            </a:r>
            <a:r>
              <a:rPr lang="en-US" sz="2000">
                <a:solidFill>
                  <a:schemeClr val="tx2"/>
                </a:solidFill>
                <a:ea typeface="+mn-lt"/>
                <a:cs typeface="+mn-lt"/>
              </a:rPr>
              <a:t> : transformer hidden size.</a:t>
            </a:r>
            <a:endParaRPr lang="en-US">
              <a:solidFill>
                <a:schemeClr val="tx2"/>
              </a:solidFill>
            </a:endParaRPr>
          </a:p>
          <a:p>
            <a:r>
              <a:rPr lang="en-US" sz="2000">
                <a:solidFill>
                  <a:schemeClr val="tx2"/>
                </a:solidFill>
                <a:latin typeface="Consolas"/>
              </a:rPr>
              <a:t>'</a:t>
            </a:r>
            <a:r>
              <a:rPr lang="en-US" sz="2000" err="1">
                <a:solidFill>
                  <a:schemeClr val="tx2"/>
                </a:solidFill>
                <a:latin typeface="Consolas"/>
              </a:rPr>
              <a:t>latent_dim</a:t>
            </a:r>
            <a:r>
              <a:rPr lang="en-US" sz="2000">
                <a:solidFill>
                  <a:schemeClr val="tx2"/>
                </a:solidFill>
                <a:latin typeface="Consolas"/>
              </a:rPr>
              <a:t>': 128</a:t>
            </a:r>
            <a:r>
              <a:rPr lang="en-US" sz="2000">
                <a:solidFill>
                  <a:schemeClr val="tx2"/>
                </a:solidFill>
                <a:ea typeface="+mn-lt"/>
                <a:cs typeface="+mn-lt"/>
              </a:rPr>
              <a:t> : dimension of each latent vector (global and local). (Typical range: 32–128)</a:t>
            </a:r>
            <a:endParaRPr lang="en-US">
              <a:solidFill>
                <a:schemeClr val="tx2"/>
              </a:solidFill>
            </a:endParaRPr>
          </a:p>
          <a:p>
            <a:r>
              <a:rPr lang="en-US" sz="2000">
                <a:solidFill>
                  <a:schemeClr val="tx2"/>
                </a:solidFill>
                <a:latin typeface="Consolas"/>
              </a:rPr>
              <a:t>'</a:t>
            </a:r>
            <a:r>
              <a:rPr lang="en-US" sz="2000" err="1">
                <a:solidFill>
                  <a:schemeClr val="tx2"/>
                </a:solidFill>
                <a:latin typeface="Consolas"/>
              </a:rPr>
              <a:t>max_sentences</a:t>
            </a:r>
            <a:r>
              <a:rPr lang="en-US" sz="2000">
                <a:solidFill>
                  <a:schemeClr val="tx2"/>
                </a:solidFill>
                <a:latin typeface="Consolas"/>
              </a:rPr>
              <a:t>': 11</a:t>
            </a:r>
            <a:r>
              <a:rPr lang="en-US" sz="2000">
                <a:solidFill>
                  <a:schemeClr val="tx2"/>
                </a:solidFill>
                <a:ea typeface="+mn-lt"/>
                <a:cs typeface="+mn-lt"/>
              </a:rPr>
              <a:t>, </a:t>
            </a:r>
            <a:r>
              <a:rPr lang="en-US" sz="2000">
                <a:solidFill>
                  <a:schemeClr val="tx2"/>
                </a:solidFill>
                <a:latin typeface="Consolas"/>
              </a:rPr>
              <a:t>'</a:t>
            </a:r>
            <a:r>
              <a:rPr lang="en-US" sz="2000" err="1">
                <a:solidFill>
                  <a:schemeClr val="tx2"/>
                </a:solidFill>
                <a:latin typeface="Consolas"/>
              </a:rPr>
              <a:t>max_words</a:t>
            </a:r>
            <a:r>
              <a:rPr lang="en-US" sz="2000">
                <a:solidFill>
                  <a:schemeClr val="tx2"/>
                </a:solidFill>
                <a:latin typeface="Consolas"/>
              </a:rPr>
              <a:t>': 30</a:t>
            </a:r>
            <a:r>
              <a:rPr lang="en-US" sz="2000">
                <a:solidFill>
                  <a:schemeClr val="tx2"/>
                </a:solidFill>
                <a:ea typeface="+mn-lt"/>
                <a:cs typeface="+mn-lt"/>
              </a:rPr>
              <a:t> : hierarchical shape limits.</a:t>
            </a:r>
            <a:endParaRPr lang="en-US">
              <a:solidFill>
                <a:schemeClr val="tx2"/>
              </a:solidFill>
            </a:endParaRPr>
          </a:p>
          <a:p>
            <a:r>
              <a:rPr lang="en-US" sz="2000">
                <a:solidFill>
                  <a:schemeClr val="tx2"/>
                </a:solidFill>
                <a:latin typeface="Consolas"/>
              </a:rPr>
              <a:t>'</a:t>
            </a:r>
            <a:r>
              <a:rPr lang="en-US" sz="2000" err="1">
                <a:solidFill>
                  <a:schemeClr val="tx2"/>
                </a:solidFill>
                <a:latin typeface="Consolas"/>
              </a:rPr>
              <a:t>encoder_layers</a:t>
            </a:r>
            <a:r>
              <a:rPr lang="en-US" sz="2000">
                <a:solidFill>
                  <a:schemeClr val="tx2"/>
                </a:solidFill>
                <a:latin typeface="Consolas"/>
              </a:rPr>
              <a:t>': 2</a:t>
            </a:r>
            <a:r>
              <a:rPr lang="en-US" sz="2000">
                <a:solidFill>
                  <a:schemeClr val="tx2"/>
                </a:solidFill>
                <a:ea typeface="+mn-lt"/>
                <a:cs typeface="+mn-lt"/>
              </a:rPr>
              <a:t>, </a:t>
            </a:r>
            <a:r>
              <a:rPr lang="en-US" sz="2000">
                <a:solidFill>
                  <a:schemeClr val="tx2"/>
                </a:solidFill>
                <a:latin typeface="Consolas"/>
              </a:rPr>
              <a:t>'</a:t>
            </a:r>
            <a:r>
              <a:rPr lang="en-US" sz="2000" err="1">
                <a:solidFill>
                  <a:schemeClr val="tx2"/>
                </a:solidFill>
                <a:latin typeface="Consolas"/>
              </a:rPr>
              <a:t>encoder_heads</a:t>
            </a:r>
            <a:r>
              <a:rPr lang="en-US" sz="2000">
                <a:solidFill>
                  <a:schemeClr val="tx2"/>
                </a:solidFill>
                <a:latin typeface="Consolas"/>
              </a:rPr>
              <a:t>': 8</a:t>
            </a:r>
            <a:r>
              <a:rPr lang="en-US" sz="2000">
                <a:solidFill>
                  <a:schemeClr val="tx2"/>
                </a:solidFill>
                <a:ea typeface="+mn-lt"/>
                <a:cs typeface="+mn-lt"/>
              </a:rPr>
              <a:t>, </a:t>
            </a:r>
            <a:r>
              <a:rPr lang="en-US" sz="2000">
                <a:solidFill>
                  <a:schemeClr val="tx2"/>
                </a:solidFill>
                <a:latin typeface="Consolas"/>
              </a:rPr>
              <a:t>'</a:t>
            </a:r>
            <a:r>
              <a:rPr lang="en-US" sz="2000" err="1">
                <a:solidFill>
                  <a:schemeClr val="tx2"/>
                </a:solidFill>
                <a:latin typeface="Consolas"/>
              </a:rPr>
              <a:t>encoder_dropout</a:t>
            </a:r>
            <a:r>
              <a:rPr lang="en-US" sz="2000">
                <a:solidFill>
                  <a:schemeClr val="tx2"/>
                </a:solidFill>
                <a:latin typeface="Consolas"/>
              </a:rPr>
              <a:t>': 0.1'</a:t>
            </a:r>
            <a:endParaRPr lang="en-US">
              <a:solidFill>
                <a:schemeClr val="tx2"/>
              </a:solidFill>
            </a:endParaRPr>
          </a:p>
          <a:p>
            <a:r>
              <a:rPr lang="en-US" sz="2000">
                <a:solidFill>
                  <a:schemeClr val="tx2"/>
                </a:solidFill>
                <a:latin typeface="Consolas"/>
              </a:rPr>
              <a:t>'</a:t>
            </a:r>
            <a:r>
              <a:rPr lang="en-US" sz="2000" err="1">
                <a:solidFill>
                  <a:schemeClr val="tx2"/>
                </a:solidFill>
                <a:latin typeface="Consolas"/>
              </a:rPr>
              <a:t>gru_layers</a:t>
            </a:r>
            <a:r>
              <a:rPr lang="en-US" sz="2000">
                <a:solidFill>
                  <a:schemeClr val="tx2"/>
                </a:solidFill>
                <a:latin typeface="Consolas"/>
              </a:rPr>
              <a:t>': 1'</a:t>
            </a:r>
            <a:r>
              <a:rPr lang="en-US" sz="2000">
                <a:solidFill>
                  <a:schemeClr val="tx2"/>
                </a:solidFill>
                <a:ea typeface="+mn-lt"/>
                <a:cs typeface="+mn-lt"/>
              </a:rPr>
              <a:t> : for high-level sentence GRU (if used).</a:t>
            </a:r>
            <a:endParaRPr lang="en-US">
              <a:solidFill>
                <a:schemeClr val="tx2"/>
              </a:solidFill>
            </a:endParaRPr>
          </a:p>
          <a:p>
            <a:r>
              <a:rPr lang="en-US" sz="2000">
                <a:solidFill>
                  <a:schemeClr val="tx2"/>
                </a:solidFill>
                <a:latin typeface="Consolas"/>
              </a:rPr>
              <a:t>'</a:t>
            </a:r>
            <a:r>
              <a:rPr lang="en-US" sz="2000" err="1">
                <a:solidFill>
                  <a:schemeClr val="tx2"/>
                </a:solidFill>
                <a:latin typeface="Consolas"/>
              </a:rPr>
              <a:t>pad_index</a:t>
            </a:r>
            <a:r>
              <a:rPr lang="en-US" sz="2000">
                <a:solidFill>
                  <a:schemeClr val="tx2"/>
                </a:solidFill>
                <a:latin typeface="Consolas"/>
              </a:rPr>
              <a:t>'</a:t>
            </a:r>
            <a:r>
              <a:rPr lang="en-US" sz="2000">
                <a:solidFill>
                  <a:schemeClr val="tx2"/>
                </a:solidFill>
                <a:ea typeface="+mn-lt"/>
                <a:cs typeface="+mn-lt"/>
              </a:rPr>
              <a:t>, </a:t>
            </a:r>
            <a:r>
              <a:rPr lang="en-US" sz="2000">
                <a:solidFill>
                  <a:schemeClr val="tx2"/>
                </a:solidFill>
                <a:latin typeface="Consolas"/>
              </a:rPr>
              <a:t>'</a:t>
            </a:r>
            <a:r>
              <a:rPr lang="en-US" sz="2000" err="1">
                <a:solidFill>
                  <a:schemeClr val="tx2"/>
                </a:solidFill>
                <a:latin typeface="Consolas"/>
              </a:rPr>
              <a:t>mask_token_id</a:t>
            </a:r>
            <a:r>
              <a:rPr lang="en-US" sz="2000">
                <a:solidFill>
                  <a:schemeClr val="tx2"/>
                </a:solidFill>
                <a:latin typeface="Consolas"/>
              </a:rPr>
              <a:t>'</a:t>
            </a:r>
            <a:r>
              <a:rPr lang="en-US" sz="2000">
                <a:solidFill>
                  <a:schemeClr val="tx2"/>
                </a:solidFill>
                <a:ea typeface="+mn-lt"/>
                <a:cs typeface="+mn-lt"/>
              </a:rPr>
              <a:t>, </a:t>
            </a:r>
            <a:r>
              <a:rPr lang="en-US" sz="2000">
                <a:solidFill>
                  <a:schemeClr val="tx2"/>
                </a:solidFill>
                <a:latin typeface="Consolas"/>
              </a:rPr>
              <a:t>'</a:t>
            </a:r>
            <a:r>
              <a:rPr lang="en-US" sz="2000" err="1">
                <a:solidFill>
                  <a:schemeClr val="tx2"/>
                </a:solidFill>
                <a:latin typeface="Consolas"/>
              </a:rPr>
              <a:t>word_dropout_rate</a:t>
            </a:r>
            <a:r>
              <a:rPr lang="en-US" sz="2000">
                <a:solidFill>
                  <a:schemeClr val="tx2"/>
                </a:solidFill>
                <a:latin typeface="Consolas"/>
              </a:rPr>
              <a:t>': 0.3'</a:t>
            </a:r>
            <a:endParaRPr lang="en-US">
              <a:solidFill>
                <a:schemeClr val="tx2"/>
              </a:solidFill>
            </a:endParaRPr>
          </a:p>
          <a:p>
            <a:r>
              <a:rPr lang="en-US" sz="2000">
                <a:solidFill>
                  <a:schemeClr val="tx2"/>
                </a:solidFill>
                <a:latin typeface="Consolas"/>
              </a:rPr>
              <a:t>'</a:t>
            </a:r>
            <a:r>
              <a:rPr lang="en-US" sz="2000" err="1">
                <a:solidFill>
                  <a:schemeClr val="tx2"/>
                </a:solidFill>
                <a:latin typeface="Consolas"/>
              </a:rPr>
              <a:t>batch_size_for_creation</a:t>
            </a:r>
            <a:r>
              <a:rPr lang="en-US" sz="2000">
                <a:solidFill>
                  <a:schemeClr val="tx2"/>
                </a:solidFill>
                <a:latin typeface="Consolas"/>
              </a:rPr>
              <a:t>' : 64</a:t>
            </a:r>
          </a:p>
          <a:p>
            <a:r>
              <a:rPr lang="en-US" sz="2000">
                <a:solidFill>
                  <a:schemeClr val="tx2"/>
                </a:solidFill>
                <a:latin typeface="Consolas"/>
              </a:rPr>
              <a:t>'</a:t>
            </a:r>
            <a:r>
              <a:rPr lang="en-US" sz="2000" err="1">
                <a:solidFill>
                  <a:schemeClr val="tx2"/>
                </a:solidFill>
                <a:latin typeface="Consolas"/>
              </a:rPr>
              <a:t>target_batch_size</a:t>
            </a:r>
            <a:r>
              <a:rPr lang="en-US" sz="2000">
                <a:solidFill>
                  <a:schemeClr val="tx2"/>
                </a:solidFill>
                <a:latin typeface="Consolas"/>
              </a:rPr>
              <a:t>' : 64</a:t>
            </a:r>
          </a:p>
          <a:p>
            <a:endParaRPr lang="en-US" sz="2000">
              <a:solidFill>
                <a:schemeClr val="tx2"/>
              </a:solidFill>
            </a:endParaRPr>
          </a:p>
        </p:txBody>
      </p:sp>
    </p:spTree>
    <p:extLst>
      <p:ext uri="{BB962C8B-B14F-4D97-AF65-F5344CB8AC3E}">
        <p14:creationId xmlns:p14="http://schemas.microsoft.com/office/powerpoint/2010/main" val="3717763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D6074-3016-1158-3D3C-186D48D194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DDB109-7642-2153-6A2F-07082031CE58}"/>
              </a:ext>
            </a:extLst>
          </p:cNvPr>
          <p:cNvSpPr>
            <a:spLocks noGrp="1"/>
          </p:cNvSpPr>
          <p:nvPr>
            <p:ph type="title"/>
          </p:nvPr>
        </p:nvSpPr>
        <p:spPr>
          <a:xfrm>
            <a:off x="644769" y="365125"/>
            <a:ext cx="11472619" cy="1350963"/>
          </a:xfrm>
        </p:spPr>
        <p:txBody>
          <a:bodyPr anchor="t">
            <a:normAutofit/>
          </a:bodyPr>
          <a:lstStyle/>
          <a:p>
            <a:r>
              <a:rPr lang="en-US" sz="3600">
                <a:latin typeface="Times New Roman"/>
                <a:cs typeface="Times New Roman"/>
              </a:rPr>
              <a:t>HVAE Stage 3: Loss Functions &amp; Train Configuration</a:t>
            </a:r>
          </a:p>
        </p:txBody>
      </p:sp>
      <p:sp>
        <p:nvSpPr>
          <p:cNvPr id="4" name="Slide Number Placeholder 3">
            <a:extLst>
              <a:ext uri="{FF2B5EF4-FFF2-40B4-BE49-F238E27FC236}">
                <a16:creationId xmlns:a16="http://schemas.microsoft.com/office/drawing/2014/main" id="{025B20F1-76F5-92CC-F453-B2388D6AF29B}"/>
              </a:ext>
            </a:extLst>
          </p:cNvPr>
          <p:cNvSpPr>
            <a:spLocks noGrp="1"/>
          </p:cNvSpPr>
          <p:nvPr>
            <p:ph type="sldNum" sz="quarter" idx="12"/>
          </p:nvPr>
        </p:nvSpPr>
        <p:spPr>
          <a:xfrm>
            <a:off x="9375913" y="6276840"/>
            <a:ext cx="2743200" cy="365125"/>
          </a:xfrm>
        </p:spPr>
        <p:txBody>
          <a:bodyPr anchor="ctr">
            <a:normAutofit/>
          </a:bodyPr>
          <a:lstStyle/>
          <a:p>
            <a:pPr>
              <a:spcAft>
                <a:spcPts val="600"/>
              </a:spcAft>
            </a:pPr>
            <a:fld id="{4267CD5E-26CF-4249-8540-BB1D07FD4227}" type="slidenum">
              <a:rPr lang="en-US" smtClean="0"/>
              <a:pPr>
                <a:spcAft>
                  <a:spcPts val="600"/>
                </a:spcAft>
              </a:pPr>
              <a:t>31</a:t>
            </a:fld>
            <a:endParaRPr lang="en-US"/>
          </a:p>
        </p:txBody>
      </p:sp>
      <p:sp>
        <p:nvSpPr>
          <p:cNvPr id="7" name="Content Placeholder 4">
            <a:extLst>
              <a:ext uri="{FF2B5EF4-FFF2-40B4-BE49-F238E27FC236}">
                <a16:creationId xmlns:a16="http://schemas.microsoft.com/office/drawing/2014/main" id="{5D9BC4A9-89B3-FBD0-714C-9940A4CA199C}"/>
              </a:ext>
            </a:extLst>
          </p:cNvPr>
          <p:cNvSpPr txBox="1">
            <a:spLocks/>
          </p:cNvSpPr>
          <p:nvPr/>
        </p:nvSpPr>
        <p:spPr>
          <a:xfrm>
            <a:off x="499872" y="1024683"/>
            <a:ext cx="11027049" cy="543627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a:solidFill>
                  <a:schemeClr val="tx2"/>
                </a:solidFill>
                <a:ea typeface="+mn-lt"/>
                <a:cs typeface="+mn-lt"/>
              </a:rPr>
              <a:t>Loss=Reconstruction Loss+β⋅KL Divergence Loss</a:t>
            </a:r>
            <a:endParaRPr lang="en-US" b="1">
              <a:solidFill>
                <a:schemeClr val="tx2"/>
              </a:solidFill>
            </a:endParaRPr>
          </a:p>
          <a:p>
            <a:r>
              <a:rPr lang="en-US" sz="2000" b="1">
                <a:solidFill>
                  <a:schemeClr val="tx2"/>
                </a:solidFill>
                <a:ea typeface="+mn-lt"/>
                <a:cs typeface="+mn-lt"/>
              </a:rPr>
              <a:t>Reconstruction loss (Negative log-likelihood)</a:t>
            </a:r>
          </a:p>
          <a:p>
            <a:pPr lvl="1"/>
            <a:r>
              <a:rPr lang="en-US" sz="1600">
                <a:solidFill>
                  <a:schemeClr val="tx2"/>
                </a:solidFill>
                <a:ea typeface="+mn-lt"/>
                <a:cs typeface="+mn-lt"/>
              </a:rPr>
              <a:t>Implemented with </a:t>
            </a:r>
            <a:r>
              <a:rPr lang="en-US" sz="1600" err="1">
                <a:solidFill>
                  <a:schemeClr val="tx2"/>
                </a:solidFill>
                <a:ea typeface="+mn-lt"/>
                <a:cs typeface="+mn-lt"/>
              </a:rPr>
              <a:t>CrossEntropyLoss</a:t>
            </a:r>
            <a:r>
              <a:rPr lang="en-US" sz="1600">
                <a:solidFill>
                  <a:schemeClr val="tx2"/>
                </a:solidFill>
                <a:ea typeface="+mn-lt"/>
                <a:cs typeface="+mn-lt"/>
              </a:rPr>
              <a:t>(</a:t>
            </a:r>
            <a:r>
              <a:rPr lang="en-US" sz="1600" err="1">
                <a:solidFill>
                  <a:schemeClr val="tx2"/>
                </a:solidFill>
                <a:ea typeface="+mn-lt"/>
                <a:cs typeface="+mn-lt"/>
              </a:rPr>
              <a:t>ignore_index</a:t>
            </a:r>
            <a:r>
              <a:rPr lang="en-US" sz="1600">
                <a:solidFill>
                  <a:schemeClr val="tx2"/>
                </a:solidFill>
                <a:ea typeface="+mn-lt"/>
                <a:cs typeface="+mn-lt"/>
              </a:rPr>
              <a:t>=</a:t>
            </a:r>
            <a:r>
              <a:rPr lang="en-US" sz="1600" err="1">
                <a:solidFill>
                  <a:schemeClr val="tx2"/>
                </a:solidFill>
                <a:ea typeface="+mn-lt"/>
                <a:cs typeface="+mn-lt"/>
              </a:rPr>
              <a:t>pad_idx</a:t>
            </a:r>
            <a:r>
              <a:rPr lang="en-US" sz="1600">
                <a:solidFill>
                  <a:schemeClr val="tx2"/>
                </a:solidFill>
                <a:ea typeface="+mn-lt"/>
                <a:cs typeface="+mn-lt"/>
              </a:rPr>
              <a:t>, reduction='none') across tokens.</a:t>
            </a:r>
            <a:endParaRPr lang="en-US">
              <a:solidFill>
                <a:schemeClr val="tx2"/>
              </a:solidFill>
              <a:ea typeface="+mn-lt"/>
              <a:cs typeface="+mn-lt"/>
            </a:endParaRPr>
          </a:p>
          <a:p>
            <a:pPr lvl="1"/>
            <a:r>
              <a:rPr lang="en-US" sz="1600">
                <a:solidFill>
                  <a:schemeClr val="tx2"/>
                </a:solidFill>
                <a:ea typeface="+mn-lt"/>
                <a:cs typeface="+mn-lt"/>
              </a:rPr>
              <a:t>Measures how well the decoder reconstructs each token in the sentence(s). Padding tokens are ignored.</a:t>
            </a:r>
            <a:endParaRPr lang="en-US">
              <a:solidFill>
                <a:schemeClr val="tx2"/>
              </a:solidFill>
            </a:endParaRPr>
          </a:p>
          <a:p>
            <a:pPr lvl="1">
              <a:spcBef>
                <a:spcPts val="1000"/>
              </a:spcBef>
            </a:pPr>
            <a:r>
              <a:rPr lang="en-US" sz="1600">
                <a:solidFill>
                  <a:schemeClr val="tx2"/>
                </a:solidFill>
                <a:ea typeface="+mn-lt"/>
                <a:cs typeface="+mn-lt"/>
              </a:rPr>
              <a:t>Often averaged to a per-token loss for diagnostics.</a:t>
            </a:r>
          </a:p>
          <a:p>
            <a:r>
              <a:rPr lang="en-US" sz="2000" b="1">
                <a:solidFill>
                  <a:schemeClr val="tx2"/>
                </a:solidFill>
                <a:ea typeface="+mn-lt"/>
                <a:cs typeface="+mn-lt"/>
              </a:rPr>
              <a:t>Global KL</a:t>
            </a:r>
            <a:r>
              <a:rPr lang="en-US" sz="2000">
                <a:solidFill>
                  <a:schemeClr val="tx2"/>
                </a:solidFill>
                <a:ea typeface="+mn-lt"/>
                <a:cs typeface="+mn-lt"/>
              </a:rPr>
              <a:t> (between posterior q(</a:t>
            </a:r>
            <a:r>
              <a:rPr lang="en-US" sz="2000" err="1">
                <a:solidFill>
                  <a:schemeClr val="tx2"/>
                </a:solidFill>
                <a:ea typeface="+mn-lt"/>
                <a:cs typeface="+mn-lt"/>
              </a:rPr>
              <a:t>z</a:t>
            </a:r>
            <a:r>
              <a:rPr lang="en-US" sz="2000" baseline="-25000" err="1">
                <a:solidFill>
                  <a:schemeClr val="tx2"/>
                </a:solidFill>
                <a:ea typeface="+mn-lt"/>
                <a:cs typeface="+mn-lt"/>
              </a:rPr>
              <a:t>t</a:t>
            </a:r>
            <a:r>
              <a:rPr lang="en-US" sz="2000">
                <a:solidFill>
                  <a:schemeClr val="tx2"/>
                </a:solidFill>
                <a:ea typeface="+mn-lt"/>
                <a:cs typeface="+mn-lt"/>
              </a:rPr>
              <a:t> | x) and a prior p(</a:t>
            </a:r>
            <a:r>
              <a:rPr lang="en-US" sz="2000" err="1">
                <a:solidFill>
                  <a:schemeClr val="tx2"/>
                </a:solidFill>
                <a:ea typeface="+mn-lt"/>
                <a:cs typeface="+mn-lt"/>
              </a:rPr>
              <a:t>z</a:t>
            </a:r>
            <a:r>
              <a:rPr lang="en-US" sz="2000" baseline="-25000" err="1">
                <a:solidFill>
                  <a:schemeClr val="tx2"/>
                </a:solidFill>
                <a:ea typeface="+mn-lt"/>
                <a:cs typeface="+mn-lt"/>
              </a:rPr>
              <a:t>t</a:t>
            </a:r>
            <a:r>
              <a:rPr lang="en-US" sz="2000">
                <a:solidFill>
                  <a:schemeClr val="tx2"/>
                </a:solidFill>
                <a:ea typeface="+mn-lt"/>
                <a:cs typeface="+mn-lt"/>
              </a:rPr>
              <a:t>) )</a:t>
            </a:r>
            <a:endParaRPr lang="en-US" sz="2000">
              <a:solidFill>
                <a:schemeClr val="tx2"/>
              </a:solidFill>
            </a:endParaRPr>
          </a:p>
          <a:p>
            <a:r>
              <a:rPr lang="en-US" sz="2000">
                <a:solidFill>
                  <a:schemeClr val="tx2"/>
                </a:solidFill>
                <a:ea typeface="+mn-lt"/>
                <a:cs typeface="+mn-lt"/>
              </a:rPr>
              <a:t>This term pushes the global latent distribution to stay close to prior; controls capacity of global latent.</a:t>
            </a:r>
            <a:endParaRPr lang="en-US">
              <a:solidFill>
                <a:schemeClr val="tx2"/>
              </a:solidFill>
            </a:endParaRPr>
          </a:p>
          <a:p>
            <a:r>
              <a:rPr lang="en-US" sz="2000" b="1">
                <a:solidFill>
                  <a:schemeClr val="tx2"/>
                </a:solidFill>
                <a:ea typeface="+mn-lt"/>
                <a:cs typeface="+mn-lt"/>
              </a:rPr>
              <a:t>Local KL</a:t>
            </a:r>
            <a:r>
              <a:rPr lang="en-US" sz="2000">
                <a:solidFill>
                  <a:schemeClr val="tx2"/>
                </a:solidFill>
                <a:ea typeface="+mn-lt"/>
                <a:cs typeface="+mn-lt"/>
              </a:rPr>
              <a:t> (sum across sentence </a:t>
            </a:r>
            <a:r>
              <a:rPr lang="en-US" sz="2000" err="1">
                <a:solidFill>
                  <a:schemeClr val="tx2"/>
                </a:solidFill>
                <a:ea typeface="+mn-lt"/>
                <a:cs typeface="+mn-lt"/>
              </a:rPr>
              <a:t>latents</a:t>
            </a:r>
            <a:r>
              <a:rPr lang="en-US" sz="2000">
                <a:solidFill>
                  <a:schemeClr val="tx2"/>
                </a:solidFill>
                <a:ea typeface="+mn-lt"/>
                <a:cs typeface="+mn-lt"/>
              </a:rPr>
              <a:t> KL( q(</a:t>
            </a:r>
            <a:r>
              <a:rPr lang="en-US" sz="2000" err="1">
                <a:solidFill>
                  <a:schemeClr val="tx2"/>
                </a:solidFill>
                <a:ea typeface="+mn-lt"/>
                <a:cs typeface="+mn-lt"/>
              </a:rPr>
              <a:t>z_i|x</a:t>
            </a:r>
            <a:r>
              <a:rPr lang="en-US" sz="2000">
                <a:solidFill>
                  <a:schemeClr val="tx2"/>
                </a:solidFill>
                <a:ea typeface="+mn-lt"/>
                <a:cs typeface="+mn-lt"/>
              </a:rPr>
              <a:t>) || p(</a:t>
            </a:r>
            <a:r>
              <a:rPr lang="en-US" sz="2000" err="1">
                <a:solidFill>
                  <a:schemeClr val="tx2"/>
                </a:solidFill>
                <a:ea typeface="+mn-lt"/>
                <a:cs typeface="+mn-lt"/>
              </a:rPr>
              <a:t>z_i</a:t>
            </a:r>
            <a:r>
              <a:rPr lang="en-US" sz="2000">
                <a:solidFill>
                  <a:schemeClr val="tx2"/>
                </a:solidFill>
                <a:ea typeface="+mn-lt"/>
                <a:cs typeface="+mn-lt"/>
              </a:rPr>
              <a:t> | </a:t>
            </a:r>
            <a:r>
              <a:rPr lang="en-US" sz="2000" err="1">
                <a:solidFill>
                  <a:schemeClr val="tx2"/>
                </a:solidFill>
                <a:ea typeface="+mn-lt"/>
                <a:cs typeface="+mn-lt"/>
              </a:rPr>
              <a:t>z_t</a:t>
            </a:r>
            <a:r>
              <a:rPr lang="en-US" sz="2000">
                <a:solidFill>
                  <a:schemeClr val="tx2"/>
                </a:solidFill>
                <a:ea typeface="+mn-lt"/>
                <a:cs typeface="+mn-lt"/>
              </a:rPr>
              <a:t>, z_{i-1}) ) )</a:t>
            </a:r>
            <a:endParaRPr lang="en-US">
              <a:solidFill>
                <a:schemeClr val="tx2"/>
              </a:solidFill>
            </a:endParaRPr>
          </a:p>
          <a:p>
            <a:r>
              <a:rPr lang="en-US" sz="2000">
                <a:solidFill>
                  <a:schemeClr val="tx2"/>
                </a:solidFill>
                <a:ea typeface="+mn-lt"/>
                <a:cs typeface="+mn-lt"/>
              </a:rPr>
              <a:t>Each sentence latent has its own KL versus its </a:t>
            </a:r>
            <a:r>
              <a:rPr lang="en-US" sz="2000" i="1">
                <a:solidFill>
                  <a:schemeClr val="tx2"/>
                </a:solidFill>
                <a:ea typeface="+mn-lt"/>
                <a:cs typeface="+mn-lt"/>
              </a:rPr>
              <a:t>conditional</a:t>
            </a:r>
            <a:r>
              <a:rPr lang="en-US" sz="2000">
                <a:solidFill>
                  <a:schemeClr val="tx2"/>
                </a:solidFill>
                <a:ea typeface="+mn-lt"/>
                <a:cs typeface="+mn-lt"/>
              </a:rPr>
              <a:t> prior.</a:t>
            </a:r>
            <a:endParaRPr lang="en-US">
              <a:solidFill>
                <a:schemeClr val="tx2"/>
              </a:solidFill>
            </a:endParaRPr>
          </a:p>
          <a:p>
            <a:r>
              <a:rPr lang="en-US" sz="2000">
                <a:solidFill>
                  <a:schemeClr val="tx2"/>
                </a:solidFill>
                <a:ea typeface="+mn-lt"/>
                <a:cs typeface="+mn-lt"/>
              </a:rPr>
              <a:t>As prior depends on </a:t>
            </a:r>
            <a:r>
              <a:rPr lang="en-US" sz="2000" err="1">
                <a:solidFill>
                  <a:schemeClr val="tx2"/>
                </a:solidFill>
                <a:ea typeface="+mn-lt"/>
                <a:cs typeface="+mn-lt"/>
              </a:rPr>
              <a:t>z</a:t>
            </a:r>
            <a:r>
              <a:rPr lang="en-US" sz="2000" baseline="-25000" err="1">
                <a:solidFill>
                  <a:schemeClr val="tx2"/>
                </a:solidFill>
                <a:ea typeface="+mn-lt"/>
                <a:cs typeface="+mn-lt"/>
              </a:rPr>
              <a:t>t</a:t>
            </a:r>
            <a:r>
              <a:rPr lang="en-US" sz="2000">
                <a:solidFill>
                  <a:schemeClr val="tx2"/>
                </a:solidFill>
                <a:ea typeface="+mn-lt"/>
                <a:cs typeface="+mn-lt"/>
              </a:rPr>
              <a:t> and previous z, this KL enforces the local </a:t>
            </a:r>
            <a:r>
              <a:rPr lang="en-US" sz="2000" err="1">
                <a:solidFill>
                  <a:schemeClr val="tx2"/>
                </a:solidFill>
                <a:ea typeface="+mn-lt"/>
                <a:cs typeface="+mn-lt"/>
              </a:rPr>
              <a:t>latents</a:t>
            </a:r>
            <a:r>
              <a:rPr lang="en-US" sz="2000">
                <a:solidFill>
                  <a:schemeClr val="tx2"/>
                </a:solidFill>
                <a:ea typeface="+mn-lt"/>
                <a:cs typeface="+mn-lt"/>
              </a:rPr>
              <a:t> to be consistent with the document-level/global level plan and the sentence ordering.</a:t>
            </a:r>
            <a:endParaRPr lang="en-US">
              <a:solidFill>
                <a:schemeClr val="tx2"/>
              </a:solidFill>
            </a:endParaRPr>
          </a:p>
          <a:p>
            <a:pPr>
              <a:spcBef>
                <a:spcPts val="1000"/>
              </a:spcBef>
            </a:pPr>
            <a:endParaRPr lang="en-US" sz="2000">
              <a:solidFill>
                <a:schemeClr val="tx2"/>
              </a:solidFill>
            </a:endParaRPr>
          </a:p>
          <a:p>
            <a:pPr marL="457200" lvl="1" indent="0">
              <a:buNone/>
            </a:pPr>
            <a:endParaRPr lang="en-US" sz="1600">
              <a:solidFill>
                <a:schemeClr val="tx2"/>
              </a:solidFill>
            </a:endParaRPr>
          </a:p>
        </p:txBody>
      </p:sp>
    </p:spTree>
    <p:extLst>
      <p:ext uri="{BB962C8B-B14F-4D97-AF65-F5344CB8AC3E}">
        <p14:creationId xmlns:p14="http://schemas.microsoft.com/office/powerpoint/2010/main" val="7541563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2EBAE-6902-DD70-E96D-EE47256AAF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5A7740-F866-F833-8616-13D6FFFA30C6}"/>
              </a:ext>
            </a:extLst>
          </p:cNvPr>
          <p:cNvSpPr>
            <a:spLocks noGrp="1"/>
          </p:cNvSpPr>
          <p:nvPr>
            <p:ph type="title"/>
          </p:nvPr>
        </p:nvSpPr>
        <p:spPr>
          <a:xfrm>
            <a:off x="644769" y="365125"/>
            <a:ext cx="11472619" cy="1350963"/>
          </a:xfrm>
        </p:spPr>
        <p:txBody>
          <a:bodyPr anchor="t">
            <a:normAutofit/>
          </a:bodyPr>
          <a:lstStyle/>
          <a:p>
            <a:r>
              <a:rPr lang="en-US" sz="3600">
                <a:latin typeface="Times New Roman"/>
                <a:cs typeface="Times New Roman"/>
              </a:rPr>
              <a:t>HVAE Stage 3: Loss Functions &amp; Train Configuration</a:t>
            </a:r>
          </a:p>
        </p:txBody>
      </p:sp>
      <p:sp>
        <p:nvSpPr>
          <p:cNvPr id="4" name="Slide Number Placeholder 3">
            <a:extLst>
              <a:ext uri="{FF2B5EF4-FFF2-40B4-BE49-F238E27FC236}">
                <a16:creationId xmlns:a16="http://schemas.microsoft.com/office/drawing/2014/main" id="{38772E40-DB7C-9463-55EA-0E02BB200DA0}"/>
              </a:ext>
            </a:extLst>
          </p:cNvPr>
          <p:cNvSpPr>
            <a:spLocks noGrp="1"/>
          </p:cNvSpPr>
          <p:nvPr>
            <p:ph type="sldNum" sz="quarter" idx="12"/>
          </p:nvPr>
        </p:nvSpPr>
        <p:spPr>
          <a:xfrm>
            <a:off x="9375913" y="6276840"/>
            <a:ext cx="2743200" cy="365125"/>
          </a:xfrm>
        </p:spPr>
        <p:txBody>
          <a:bodyPr anchor="ctr">
            <a:normAutofit/>
          </a:bodyPr>
          <a:lstStyle/>
          <a:p>
            <a:pPr>
              <a:spcAft>
                <a:spcPts val="600"/>
              </a:spcAft>
            </a:pPr>
            <a:fld id="{4267CD5E-26CF-4249-8540-BB1D07FD4227}" type="slidenum">
              <a:rPr lang="en-US" smtClean="0"/>
              <a:pPr>
                <a:spcAft>
                  <a:spcPts val="600"/>
                </a:spcAft>
              </a:pPr>
              <a:t>32</a:t>
            </a:fld>
            <a:endParaRPr lang="en-US"/>
          </a:p>
        </p:txBody>
      </p:sp>
      <p:sp>
        <p:nvSpPr>
          <p:cNvPr id="7" name="Content Placeholder 4">
            <a:extLst>
              <a:ext uri="{FF2B5EF4-FFF2-40B4-BE49-F238E27FC236}">
                <a16:creationId xmlns:a16="http://schemas.microsoft.com/office/drawing/2014/main" id="{F3C79205-629F-8CAD-8620-BE8EB205A7B7}"/>
              </a:ext>
            </a:extLst>
          </p:cNvPr>
          <p:cNvSpPr txBox="1">
            <a:spLocks/>
          </p:cNvSpPr>
          <p:nvPr/>
        </p:nvSpPr>
        <p:spPr>
          <a:xfrm>
            <a:off x="499872" y="1024683"/>
            <a:ext cx="11027049" cy="543627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a:solidFill>
                  <a:schemeClr val="tx2"/>
                </a:solidFill>
                <a:ea typeface="+mn-lt"/>
                <a:cs typeface="+mn-lt"/>
              </a:rPr>
              <a:t>KL annealing (β schedules)</a:t>
            </a:r>
            <a:r>
              <a:rPr lang="en-US" sz="2000">
                <a:solidFill>
                  <a:schemeClr val="tx2"/>
                </a:solidFill>
                <a:ea typeface="+mn-lt"/>
                <a:cs typeface="+mn-lt"/>
              </a:rPr>
              <a:t> : KL weights </a:t>
            </a:r>
            <a:r>
              <a:rPr lang="en-US" sz="2000">
                <a:solidFill>
                  <a:schemeClr val="tx2"/>
                </a:solidFill>
                <a:latin typeface="Consolas"/>
              </a:rPr>
              <a:t>global_kl_beta</a:t>
            </a:r>
            <a:r>
              <a:rPr lang="en-US" sz="2000">
                <a:solidFill>
                  <a:schemeClr val="tx2"/>
                </a:solidFill>
                <a:ea typeface="+mn-lt"/>
                <a:cs typeface="+mn-lt"/>
              </a:rPr>
              <a:t> and </a:t>
            </a:r>
            <a:r>
              <a:rPr lang="en-US" sz="2000" err="1">
                <a:solidFill>
                  <a:schemeClr val="tx2"/>
                </a:solidFill>
                <a:latin typeface="Consolas"/>
              </a:rPr>
              <a:t>local_kl_beta</a:t>
            </a:r>
            <a:r>
              <a:rPr lang="en-US" sz="2000">
                <a:solidFill>
                  <a:schemeClr val="tx2"/>
                </a:solidFill>
                <a:ea typeface="+mn-lt"/>
                <a:cs typeface="+mn-lt"/>
              </a:rPr>
              <a:t> are gradually increased from 0 → 1 to avoid posterior collapse and to let reconstruction stabilize early in training.</a:t>
            </a:r>
            <a:endParaRPr lang="en-US" sz="2000" b="1">
              <a:solidFill>
                <a:schemeClr val="tx2"/>
              </a:solidFill>
            </a:endParaRPr>
          </a:p>
          <a:p>
            <a:r>
              <a:rPr lang="en-US" sz="2000" b="1">
                <a:solidFill>
                  <a:schemeClr val="tx2"/>
                </a:solidFill>
                <a:ea typeface="+mn-lt"/>
                <a:cs typeface="+mn-lt"/>
              </a:rPr>
              <a:t>Free bits (KL floor)</a:t>
            </a:r>
            <a:r>
              <a:rPr lang="en-US" sz="2000">
                <a:solidFill>
                  <a:schemeClr val="tx2"/>
                </a:solidFill>
                <a:ea typeface="+mn-lt"/>
                <a:cs typeface="+mn-lt"/>
              </a:rPr>
              <a:t> : We apply a </a:t>
            </a:r>
            <a:r>
              <a:rPr lang="en-US" sz="2000" i="1">
                <a:solidFill>
                  <a:schemeClr val="tx2"/>
                </a:solidFill>
                <a:ea typeface="+mn-lt"/>
                <a:cs typeface="+mn-lt"/>
              </a:rPr>
              <a:t>free-bits</a:t>
            </a:r>
            <a:r>
              <a:rPr lang="en-US" sz="2000">
                <a:solidFill>
                  <a:schemeClr val="tx2"/>
                </a:solidFill>
                <a:ea typeface="+mn-lt"/>
                <a:cs typeface="+mn-lt"/>
              </a:rPr>
              <a:t> threshold. local KL values below a threshold are floored (i.e., not penalized) to encourage the latent to have a minimum information capacity. This is implemented as </a:t>
            </a:r>
            <a:r>
              <a:rPr lang="en-US" sz="2000" err="1">
                <a:solidFill>
                  <a:schemeClr val="tx2"/>
                </a:solidFill>
                <a:latin typeface="Consolas"/>
              </a:rPr>
              <a:t>local_free_bits</a:t>
            </a:r>
            <a:r>
              <a:rPr lang="en-US" sz="2000">
                <a:solidFill>
                  <a:schemeClr val="tx2"/>
                </a:solidFill>
                <a:ea typeface="+mn-lt"/>
                <a:cs typeface="+mn-lt"/>
              </a:rPr>
              <a:t> and applied before summation.</a:t>
            </a:r>
            <a:endParaRPr lang="en-US">
              <a:solidFill>
                <a:schemeClr val="tx2"/>
              </a:solidFill>
            </a:endParaRPr>
          </a:p>
          <a:p>
            <a:r>
              <a:rPr lang="en-US" sz="2000" b="1">
                <a:solidFill>
                  <a:schemeClr val="tx2"/>
                </a:solidFill>
                <a:ea typeface="+mn-lt"/>
                <a:cs typeface="+mn-lt"/>
              </a:rPr>
              <a:t>Masking of losses</a:t>
            </a:r>
            <a:r>
              <a:rPr lang="en-US" sz="2000">
                <a:solidFill>
                  <a:schemeClr val="tx2"/>
                </a:solidFill>
                <a:ea typeface="+mn-lt"/>
                <a:cs typeface="+mn-lt"/>
              </a:rPr>
              <a:t> : Sentence and token-level masks ensure that KL &amp; reconstruction are only computed on real tokens/sentences (not padding).</a:t>
            </a:r>
            <a:endParaRPr lang="en-US">
              <a:solidFill>
                <a:schemeClr val="tx2"/>
              </a:solidFill>
            </a:endParaRPr>
          </a:p>
          <a:p>
            <a:r>
              <a:rPr lang="en-US" sz="2000" b="1">
                <a:solidFill>
                  <a:schemeClr val="tx2"/>
                </a:solidFill>
                <a:ea typeface="+mn-lt"/>
                <a:cs typeface="+mn-lt"/>
              </a:rPr>
              <a:t>Word dropout / masking in inputs</a:t>
            </a:r>
            <a:r>
              <a:rPr lang="en-US" sz="2000">
                <a:solidFill>
                  <a:schemeClr val="tx2"/>
                </a:solidFill>
                <a:ea typeface="+mn-lt"/>
                <a:cs typeface="+mn-lt"/>
              </a:rPr>
              <a:t> : Randomly mask words in the encoder input at rate </a:t>
            </a:r>
            <a:r>
              <a:rPr lang="en-US" sz="2000" err="1">
                <a:solidFill>
                  <a:schemeClr val="tx2"/>
                </a:solidFill>
                <a:latin typeface="Consolas"/>
              </a:rPr>
              <a:t>word_dropout_rate</a:t>
            </a:r>
            <a:r>
              <a:rPr lang="en-US" sz="2000">
                <a:solidFill>
                  <a:schemeClr val="tx2"/>
                </a:solidFill>
                <a:ea typeface="+mn-lt"/>
                <a:cs typeface="+mn-lt"/>
              </a:rPr>
              <a:t> to encourage the model to rely on latent structure rather than exact words.</a:t>
            </a:r>
            <a:endParaRPr lang="en-US">
              <a:solidFill>
                <a:schemeClr val="tx2"/>
              </a:solidFill>
            </a:endParaRPr>
          </a:p>
          <a:p>
            <a:endParaRPr lang="en-US" sz="2000">
              <a:solidFill>
                <a:schemeClr val="tx2"/>
              </a:solidFill>
            </a:endParaRPr>
          </a:p>
          <a:p>
            <a:r>
              <a:rPr lang="en-US" sz="2000" b="1">
                <a:solidFill>
                  <a:schemeClr val="tx2"/>
                </a:solidFill>
                <a:ea typeface="+mn-lt"/>
                <a:cs typeface="+mn-lt"/>
              </a:rPr>
              <a:t>Optimizer and scheduler (training configs)</a:t>
            </a:r>
            <a:endParaRPr lang="en-US" sz="2000">
              <a:solidFill>
                <a:schemeClr val="tx2"/>
              </a:solidFill>
            </a:endParaRPr>
          </a:p>
          <a:p>
            <a:r>
              <a:rPr lang="en-US" sz="2000">
                <a:solidFill>
                  <a:schemeClr val="tx2"/>
                </a:solidFill>
                <a:ea typeface="+mn-lt"/>
                <a:cs typeface="+mn-lt"/>
              </a:rPr>
              <a:t>Optimizer: </a:t>
            </a:r>
            <a:r>
              <a:rPr lang="en-US" sz="2000">
                <a:solidFill>
                  <a:schemeClr val="tx2"/>
                </a:solidFill>
                <a:latin typeface="Consolas"/>
              </a:rPr>
              <a:t>AdamW</a:t>
            </a:r>
            <a:r>
              <a:rPr lang="en-US" sz="2000">
                <a:solidFill>
                  <a:schemeClr val="tx2"/>
                </a:solidFill>
                <a:ea typeface="+mn-lt"/>
                <a:cs typeface="+mn-lt"/>
              </a:rPr>
              <a:t> (typical decoupled weight decay optimizer for transformers).</a:t>
            </a:r>
            <a:endParaRPr lang="en-US"/>
          </a:p>
          <a:p>
            <a:r>
              <a:rPr lang="en-US" sz="2000">
                <a:solidFill>
                  <a:schemeClr val="tx2"/>
                </a:solidFill>
                <a:ea typeface="+mn-lt"/>
                <a:cs typeface="+mn-lt"/>
              </a:rPr>
              <a:t>Learning rate schedule: a combination of warmup and cosine/linear schedules; we try to combine  </a:t>
            </a:r>
            <a:r>
              <a:rPr lang="en-US" sz="2000">
                <a:solidFill>
                  <a:schemeClr val="tx2"/>
                </a:solidFill>
                <a:latin typeface="Consolas"/>
              </a:rPr>
              <a:t>SequentialLR</a:t>
            </a:r>
            <a:r>
              <a:rPr lang="en-US" sz="2000">
                <a:solidFill>
                  <a:schemeClr val="tx2"/>
                </a:solidFill>
                <a:ea typeface="+mn-lt"/>
                <a:cs typeface="+mn-lt"/>
              </a:rPr>
              <a:t>, </a:t>
            </a:r>
            <a:r>
              <a:rPr lang="en-US" sz="2000" err="1">
                <a:solidFill>
                  <a:schemeClr val="tx2"/>
                </a:solidFill>
                <a:latin typeface="Consolas"/>
              </a:rPr>
              <a:t>LinearLR</a:t>
            </a:r>
            <a:r>
              <a:rPr lang="en-US" sz="2000">
                <a:solidFill>
                  <a:schemeClr val="tx2"/>
                </a:solidFill>
                <a:ea typeface="+mn-lt"/>
                <a:cs typeface="+mn-lt"/>
              </a:rPr>
              <a:t>, and </a:t>
            </a:r>
            <a:r>
              <a:rPr lang="en-US" sz="2000" err="1">
                <a:solidFill>
                  <a:schemeClr val="tx2"/>
                </a:solidFill>
                <a:latin typeface="Consolas"/>
              </a:rPr>
              <a:t>CosineAnnealingLR</a:t>
            </a:r>
            <a:r>
              <a:rPr lang="en-US" sz="2000">
                <a:solidFill>
                  <a:schemeClr val="tx2"/>
                </a:solidFill>
                <a:ea typeface="+mn-lt"/>
                <a:cs typeface="+mn-lt"/>
              </a:rPr>
              <a:t> to implement warmup followed by annealing.</a:t>
            </a:r>
            <a:endParaRPr lang="en-US">
              <a:solidFill>
                <a:schemeClr val="tx2"/>
              </a:solidFill>
            </a:endParaRPr>
          </a:p>
          <a:p>
            <a:endParaRPr lang="en-US" sz="2000">
              <a:solidFill>
                <a:schemeClr val="tx2"/>
              </a:solidFill>
            </a:endParaRPr>
          </a:p>
          <a:p>
            <a:endParaRPr lang="en-US" sz="2000" b="1">
              <a:solidFill>
                <a:schemeClr val="tx2"/>
              </a:solidFill>
            </a:endParaRPr>
          </a:p>
        </p:txBody>
      </p:sp>
    </p:spTree>
    <p:extLst>
      <p:ext uri="{BB962C8B-B14F-4D97-AF65-F5344CB8AC3E}">
        <p14:creationId xmlns:p14="http://schemas.microsoft.com/office/powerpoint/2010/main" val="29547063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7927A-6826-58F5-D20D-3492B243F7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F960FD-A87C-F35C-0D2A-B6E39392BEF1}"/>
              </a:ext>
            </a:extLst>
          </p:cNvPr>
          <p:cNvSpPr>
            <a:spLocks noGrp="1"/>
          </p:cNvSpPr>
          <p:nvPr>
            <p:ph type="title"/>
          </p:nvPr>
        </p:nvSpPr>
        <p:spPr>
          <a:xfrm>
            <a:off x="644769" y="365125"/>
            <a:ext cx="11472619" cy="1350963"/>
          </a:xfrm>
        </p:spPr>
        <p:txBody>
          <a:bodyPr anchor="t">
            <a:normAutofit/>
          </a:bodyPr>
          <a:lstStyle/>
          <a:p>
            <a:r>
              <a:rPr lang="en-US" sz="3600">
                <a:latin typeface="Times New Roman"/>
                <a:cs typeface="Times New Roman"/>
              </a:rPr>
              <a:t>HVAE Stage 4: Inference &amp; generation (decoder behavior)</a:t>
            </a:r>
          </a:p>
        </p:txBody>
      </p:sp>
      <p:sp>
        <p:nvSpPr>
          <p:cNvPr id="4" name="Slide Number Placeholder 3">
            <a:extLst>
              <a:ext uri="{FF2B5EF4-FFF2-40B4-BE49-F238E27FC236}">
                <a16:creationId xmlns:a16="http://schemas.microsoft.com/office/drawing/2014/main" id="{20096791-9466-C052-C0ED-CA9909BE6FD6}"/>
              </a:ext>
            </a:extLst>
          </p:cNvPr>
          <p:cNvSpPr>
            <a:spLocks noGrp="1"/>
          </p:cNvSpPr>
          <p:nvPr>
            <p:ph type="sldNum" sz="quarter" idx="12"/>
          </p:nvPr>
        </p:nvSpPr>
        <p:spPr>
          <a:xfrm>
            <a:off x="9375913" y="6276840"/>
            <a:ext cx="2743200" cy="365125"/>
          </a:xfrm>
        </p:spPr>
        <p:txBody>
          <a:bodyPr anchor="ctr">
            <a:normAutofit/>
          </a:bodyPr>
          <a:lstStyle/>
          <a:p>
            <a:pPr>
              <a:spcAft>
                <a:spcPts val="600"/>
              </a:spcAft>
            </a:pPr>
            <a:fld id="{4267CD5E-26CF-4249-8540-BB1D07FD4227}" type="slidenum">
              <a:rPr lang="en-US" smtClean="0"/>
              <a:pPr>
                <a:spcAft>
                  <a:spcPts val="600"/>
                </a:spcAft>
              </a:pPr>
              <a:t>33</a:t>
            </a:fld>
            <a:endParaRPr lang="en-US"/>
          </a:p>
        </p:txBody>
      </p:sp>
      <p:sp>
        <p:nvSpPr>
          <p:cNvPr id="7" name="Content Placeholder 4">
            <a:extLst>
              <a:ext uri="{FF2B5EF4-FFF2-40B4-BE49-F238E27FC236}">
                <a16:creationId xmlns:a16="http://schemas.microsoft.com/office/drawing/2014/main" id="{9B23A39B-09E2-73DB-40D5-6B178B79E129}"/>
              </a:ext>
            </a:extLst>
          </p:cNvPr>
          <p:cNvSpPr txBox="1">
            <a:spLocks/>
          </p:cNvSpPr>
          <p:nvPr/>
        </p:nvSpPr>
        <p:spPr>
          <a:xfrm>
            <a:off x="499872" y="1024683"/>
            <a:ext cx="11027049" cy="543627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a:solidFill>
                  <a:schemeClr val="tx2"/>
                </a:solidFill>
                <a:ea typeface="+mn-lt"/>
                <a:cs typeface="+mn-lt"/>
              </a:rPr>
              <a:t>How generation is implemented:</a:t>
            </a:r>
            <a:endParaRPr lang="en-US" b="1">
              <a:solidFill>
                <a:schemeClr val="tx2"/>
              </a:solidFill>
              <a:ea typeface="+mn-lt"/>
              <a:cs typeface="+mn-lt"/>
            </a:endParaRPr>
          </a:p>
          <a:p>
            <a:r>
              <a:rPr lang="en-US" sz="2000">
                <a:solidFill>
                  <a:schemeClr val="tx2"/>
                </a:solidFill>
                <a:ea typeface="+mn-lt"/>
                <a:cs typeface="+mn-lt"/>
              </a:rPr>
              <a:t>Generation loops over sentences: for each sentence, the model samples/decodes tokens autoregressively until </a:t>
            </a:r>
            <a:r>
              <a:rPr lang="en-US" sz="2000">
                <a:solidFill>
                  <a:schemeClr val="tx2"/>
                </a:solidFill>
                <a:latin typeface="Consolas"/>
                <a:ea typeface="+mn-lt"/>
                <a:cs typeface="+mn-lt"/>
              </a:rPr>
              <a:t>&lt;EOS&gt;</a:t>
            </a:r>
            <a:r>
              <a:rPr lang="en-US" sz="2000">
                <a:solidFill>
                  <a:schemeClr val="tx2"/>
                </a:solidFill>
                <a:ea typeface="+mn-lt"/>
                <a:cs typeface="+mn-lt"/>
              </a:rPr>
              <a:t> or </a:t>
            </a:r>
            <a:r>
              <a:rPr lang="en-US" sz="2000" err="1">
                <a:solidFill>
                  <a:schemeClr val="tx2"/>
                </a:solidFill>
                <a:latin typeface="Consolas"/>
                <a:ea typeface="+mn-lt"/>
                <a:cs typeface="+mn-lt"/>
              </a:rPr>
              <a:t>max_words</a:t>
            </a:r>
            <a:r>
              <a:rPr lang="en-US" sz="2000">
                <a:solidFill>
                  <a:schemeClr val="tx2"/>
                </a:solidFill>
                <a:ea typeface="+mn-lt"/>
                <a:cs typeface="+mn-lt"/>
              </a:rPr>
              <a:t> reached.</a:t>
            </a:r>
            <a:endParaRPr lang="en-US">
              <a:solidFill>
                <a:schemeClr val="tx2"/>
              </a:solidFill>
            </a:endParaRPr>
          </a:p>
          <a:p>
            <a:r>
              <a:rPr lang="en-US" sz="2000">
                <a:solidFill>
                  <a:schemeClr val="tx2"/>
                </a:solidFill>
                <a:ea typeface="+mn-lt"/>
                <a:cs typeface="+mn-lt"/>
              </a:rPr>
              <a:t>For each sentence's generation, decoder generates plan vector using the sampled local latent </a:t>
            </a:r>
            <a:r>
              <a:rPr lang="en-US" sz="2000">
                <a:solidFill>
                  <a:schemeClr val="tx2"/>
                </a:solidFill>
                <a:latin typeface="Consolas"/>
                <a:ea typeface="+mn-lt"/>
                <a:cs typeface="+mn-lt"/>
              </a:rPr>
              <a:t>z</a:t>
            </a:r>
            <a:r>
              <a:rPr lang="en-US" sz="2000" baseline="-25000">
                <a:solidFill>
                  <a:schemeClr val="tx2"/>
                </a:solidFill>
                <a:latin typeface="Consolas"/>
              </a:rPr>
              <a:t>i</a:t>
            </a:r>
            <a:r>
              <a:rPr lang="en-US" sz="2000">
                <a:solidFill>
                  <a:schemeClr val="tx2"/>
                </a:solidFill>
                <a:ea typeface="+mn-lt"/>
                <a:cs typeface="+mn-lt"/>
              </a:rPr>
              <a:t> and the global latent </a:t>
            </a:r>
            <a:r>
              <a:rPr lang="en-US" sz="2000" err="1">
                <a:solidFill>
                  <a:schemeClr val="tx2"/>
                </a:solidFill>
                <a:latin typeface="Consolas"/>
              </a:rPr>
              <a:t>z</a:t>
            </a:r>
            <a:r>
              <a:rPr lang="en-US" sz="2000" baseline="-25000" err="1">
                <a:solidFill>
                  <a:schemeClr val="tx2"/>
                </a:solidFill>
                <a:latin typeface="Consolas"/>
              </a:rPr>
              <a:t>t</a:t>
            </a:r>
            <a:r>
              <a:rPr lang="en-US" sz="2000">
                <a:solidFill>
                  <a:schemeClr val="tx2"/>
                </a:solidFill>
                <a:ea typeface="+mn-lt"/>
                <a:cs typeface="+mn-lt"/>
              </a:rPr>
              <a:t> to condition the decoder. After finishing a sentence, </a:t>
            </a:r>
            <a:r>
              <a:rPr lang="en-US" sz="2000">
                <a:solidFill>
                  <a:schemeClr val="tx2"/>
                </a:solidFill>
                <a:latin typeface="Consolas"/>
                <a:ea typeface="+mn-lt"/>
                <a:cs typeface="+mn-lt"/>
              </a:rPr>
              <a:t>z</a:t>
            </a:r>
            <a:r>
              <a:rPr lang="en-US" sz="2000" baseline="-25000">
                <a:solidFill>
                  <a:schemeClr val="tx2"/>
                </a:solidFill>
                <a:latin typeface="Consolas"/>
                <a:ea typeface="+mn-lt"/>
                <a:cs typeface="+mn-lt"/>
              </a:rPr>
              <a:t>i</a:t>
            </a:r>
            <a:r>
              <a:rPr lang="en-US" sz="2000">
                <a:solidFill>
                  <a:schemeClr val="tx2"/>
                </a:solidFill>
                <a:ea typeface="+mn-lt"/>
                <a:cs typeface="+mn-lt"/>
              </a:rPr>
              <a:t> may be used to compute </a:t>
            </a:r>
            <a:r>
              <a:rPr lang="en-US" sz="2000">
                <a:solidFill>
                  <a:schemeClr val="tx2"/>
                </a:solidFill>
                <a:latin typeface="Consolas"/>
                <a:ea typeface="+mn-lt"/>
                <a:cs typeface="+mn-lt"/>
              </a:rPr>
              <a:t>z</a:t>
            </a:r>
            <a:r>
              <a:rPr lang="en-US" sz="2000" baseline="-25000">
                <a:solidFill>
                  <a:schemeClr val="tx2"/>
                </a:solidFill>
                <a:latin typeface="Consolas"/>
                <a:ea typeface="+mn-lt"/>
                <a:cs typeface="+mn-lt"/>
              </a:rPr>
              <a:t>{i+1}</a:t>
            </a:r>
            <a:r>
              <a:rPr lang="en-US" sz="2000">
                <a:solidFill>
                  <a:schemeClr val="tx2"/>
                </a:solidFill>
                <a:ea typeface="+mn-lt"/>
                <a:cs typeface="+mn-lt"/>
              </a:rPr>
              <a:t> prior (for conditional prior consistency).</a:t>
            </a:r>
            <a:endParaRPr lang="en-US">
              <a:solidFill>
                <a:schemeClr val="tx2"/>
              </a:solidFill>
              <a:ea typeface="+mn-lt"/>
              <a:cs typeface="+mn-lt"/>
            </a:endParaRPr>
          </a:p>
          <a:p>
            <a:r>
              <a:rPr lang="en-US" sz="2000">
                <a:solidFill>
                  <a:schemeClr val="tx2"/>
                </a:solidFill>
                <a:ea typeface="+mn-lt"/>
                <a:cs typeface="+mn-lt"/>
              </a:rPr>
              <a:t>Output is a nested list of token ids/plan vectors  </a:t>
            </a:r>
            <a:r>
              <a:rPr lang="en-US" sz="2000">
                <a:solidFill>
                  <a:schemeClr val="tx2"/>
                </a:solidFill>
                <a:latin typeface="Consolas"/>
                <a:ea typeface="+mn-lt"/>
                <a:cs typeface="+mn-lt"/>
              </a:rPr>
              <a:t>[[sent1_tokens], [sent2_tokens], ...]</a:t>
            </a:r>
            <a:r>
              <a:rPr lang="en-US" sz="2000">
                <a:solidFill>
                  <a:schemeClr val="tx2"/>
                </a:solidFill>
                <a:ea typeface="+mn-lt"/>
                <a:cs typeface="+mn-lt"/>
              </a:rPr>
              <a:t> which are fed to GPT-2 for each sentence, detokenized back to text and generates the valid sentence.</a:t>
            </a:r>
            <a:endParaRPr lang="en-US">
              <a:solidFill>
                <a:schemeClr val="tx2"/>
              </a:solidFill>
            </a:endParaRPr>
          </a:p>
          <a:p>
            <a:endParaRPr lang="en-US" sz="2000">
              <a:solidFill>
                <a:schemeClr val="tx2"/>
              </a:solidFill>
            </a:endParaRPr>
          </a:p>
          <a:p>
            <a:r>
              <a:rPr lang="en-US" sz="2000" b="1">
                <a:solidFill>
                  <a:schemeClr val="tx2"/>
                </a:solidFill>
                <a:ea typeface="+mn-lt"/>
                <a:cs typeface="+mn-lt"/>
              </a:rPr>
              <a:t>Important to understand:</a:t>
            </a:r>
          </a:p>
          <a:p>
            <a:r>
              <a:rPr lang="en-US" sz="2000">
                <a:solidFill>
                  <a:schemeClr val="tx2"/>
                </a:solidFill>
                <a:ea typeface="+mn-lt"/>
                <a:cs typeface="+mn-lt"/>
              </a:rPr>
              <a:t>The decoder is not a simple flat unconditional generator — it conditions each sentence generation on explicit latent variables which encode both global style/intent and sentence-specific content.</a:t>
            </a:r>
            <a:endParaRPr lang="en-US">
              <a:solidFill>
                <a:schemeClr val="tx2"/>
              </a:solidFill>
              <a:ea typeface="+mn-lt"/>
              <a:cs typeface="+mn-lt"/>
            </a:endParaRPr>
          </a:p>
          <a:p>
            <a:endParaRPr lang="en-US" sz="2000">
              <a:solidFill>
                <a:schemeClr val="tx2"/>
              </a:solidFill>
            </a:endParaRPr>
          </a:p>
          <a:p>
            <a:endParaRPr lang="en-US" sz="2000">
              <a:solidFill>
                <a:schemeClr val="tx2"/>
              </a:solidFill>
            </a:endParaRPr>
          </a:p>
          <a:p>
            <a:endParaRPr lang="en-US" sz="2000" b="1">
              <a:solidFill>
                <a:schemeClr val="tx2"/>
              </a:solidFill>
            </a:endParaRPr>
          </a:p>
        </p:txBody>
      </p:sp>
    </p:spTree>
    <p:extLst>
      <p:ext uri="{BB962C8B-B14F-4D97-AF65-F5344CB8AC3E}">
        <p14:creationId xmlns:p14="http://schemas.microsoft.com/office/powerpoint/2010/main" val="26556760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593D7-DFDB-869C-87EA-566AA977D0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DE8310-0558-07D5-F96E-86BB4A45D9CB}"/>
              </a:ext>
            </a:extLst>
          </p:cNvPr>
          <p:cNvSpPr>
            <a:spLocks noGrp="1"/>
          </p:cNvSpPr>
          <p:nvPr>
            <p:ph type="title"/>
          </p:nvPr>
        </p:nvSpPr>
        <p:spPr>
          <a:xfrm>
            <a:off x="644769" y="365125"/>
            <a:ext cx="11472619" cy="1350963"/>
          </a:xfrm>
        </p:spPr>
        <p:txBody>
          <a:bodyPr anchor="t">
            <a:normAutofit/>
          </a:bodyPr>
          <a:lstStyle/>
          <a:p>
            <a:r>
              <a:rPr lang="en-US" sz="3600">
                <a:latin typeface="Times New Roman"/>
                <a:cs typeface="Times New Roman"/>
              </a:rPr>
              <a:t>HVAE Metrics :</a:t>
            </a:r>
          </a:p>
        </p:txBody>
      </p:sp>
      <p:sp>
        <p:nvSpPr>
          <p:cNvPr id="4" name="Slide Number Placeholder 3">
            <a:extLst>
              <a:ext uri="{FF2B5EF4-FFF2-40B4-BE49-F238E27FC236}">
                <a16:creationId xmlns:a16="http://schemas.microsoft.com/office/drawing/2014/main" id="{4F7D7B44-B943-20EB-120A-A8C537B5D48F}"/>
              </a:ext>
            </a:extLst>
          </p:cNvPr>
          <p:cNvSpPr>
            <a:spLocks noGrp="1"/>
          </p:cNvSpPr>
          <p:nvPr>
            <p:ph type="sldNum" sz="quarter" idx="12"/>
          </p:nvPr>
        </p:nvSpPr>
        <p:spPr>
          <a:xfrm>
            <a:off x="9375913" y="6276840"/>
            <a:ext cx="2743200" cy="365125"/>
          </a:xfrm>
        </p:spPr>
        <p:txBody>
          <a:bodyPr anchor="ctr">
            <a:normAutofit/>
          </a:bodyPr>
          <a:lstStyle/>
          <a:p>
            <a:pPr>
              <a:spcAft>
                <a:spcPts val="600"/>
              </a:spcAft>
            </a:pPr>
            <a:fld id="{4267CD5E-26CF-4249-8540-BB1D07FD4227}" type="slidenum">
              <a:rPr lang="en-US" smtClean="0"/>
              <a:pPr>
                <a:spcAft>
                  <a:spcPts val="600"/>
                </a:spcAft>
              </a:pPr>
              <a:t>34</a:t>
            </a:fld>
            <a:endParaRPr lang="en-US"/>
          </a:p>
        </p:txBody>
      </p:sp>
      <p:pic>
        <p:nvPicPr>
          <p:cNvPr id="3" name="Picture 2" descr="A graph with green line&#10;&#10;AI-generated content may be incorrect.">
            <a:extLst>
              <a:ext uri="{FF2B5EF4-FFF2-40B4-BE49-F238E27FC236}">
                <a16:creationId xmlns:a16="http://schemas.microsoft.com/office/drawing/2014/main" id="{27BC0E2A-74B9-3B7E-54A8-6973524860F6}"/>
              </a:ext>
            </a:extLst>
          </p:cNvPr>
          <p:cNvPicPr>
            <a:picLocks noChangeAspect="1"/>
          </p:cNvPicPr>
          <p:nvPr/>
        </p:nvPicPr>
        <p:blipFill>
          <a:blip r:embed="rId3"/>
          <a:stretch>
            <a:fillRect/>
          </a:stretch>
        </p:blipFill>
        <p:spPr>
          <a:xfrm>
            <a:off x="3488619" y="914753"/>
            <a:ext cx="8629650" cy="5734050"/>
          </a:xfrm>
          <a:prstGeom prst="rect">
            <a:avLst/>
          </a:prstGeom>
        </p:spPr>
      </p:pic>
      <p:sp>
        <p:nvSpPr>
          <p:cNvPr id="6" name="Content Placeholder 4">
            <a:extLst>
              <a:ext uri="{FF2B5EF4-FFF2-40B4-BE49-F238E27FC236}">
                <a16:creationId xmlns:a16="http://schemas.microsoft.com/office/drawing/2014/main" id="{0CFA2B46-5995-122C-B703-C5ADB2E4A297}"/>
              </a:ext>
            </a:extLst>
          </p:cNvPr>
          <p:cNvSpPr txBox="1">
            <a:spLocks/>
          </p:cNvSpPr>
          <p:nvPr/>
        </p:nvSpPr>
        <p:spPr>
          <a:xfrm>
            <a:off x="499872" y="1035888"/>
            <a:ext cx="2992432" cy="5413866"/>
          </a:xfrm>
          <a:prstGeom prst="rect">
            <a:avLst/>
          </a:prstGeom>
        </p:spPr>
        <p:txBody>
          <a:bodyPr vert="horz" lIns="91440" tIns="45720" rIns="91440" bIns="45720" rtlCol="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a:solidFill>
                  <a:schemeClr val="tx2"/>
                </a:solidFill>
                <a:ea typeface="+mn-lt"/>
                <a:cs typeface="+mn-lt"/>
              </a:rPr>
              <a:t>Perplexity Score:</a:t>
            </a:r>
            <a:endParaRPr lang="en-US" b="1">
              <a:solidFill>
                <a:schemeClr val="tx2"/>
              </a:solidFill>
              <a:ea typeface="+mn-lt"/>
              <a:cs typeface="+mn-lt"/>
            </a:endParaRPr>
          </a:p>
          <a:p>
            <a:r>
              <a:rPr lang="en-US" sz="2000">
                <a:solidFill>
                  <a:schemeClr val="tx2"/>
                </a:solidFill>
                <a:ea typeface="+mn-lt"/>
                <a:cs typeface="+mn-lt"/>
              </a:rPr>
              <a:t>For language models:</a:t>
            </a:r>
            <a:br>
              <a:rPr lang="en-US" sz="2000">
                <a:solidFill>
                  <a:schemeClr val="tx2"/>
                </a:solidFill>
                <a:ea typeface="+mn-lt"/>
                <a:cs typeface="+mn-lt"/>
              </a:rPr>
            </a:br>
            <a:br>
              <a:rPr lang="en-US" sz="2000">
                <a:solidFill>
                  <a:schemeClr val="tx2"/>
                </a:solidFill>
                <a:ea typeface="+mn-lt"/>
                <a:cs typeface="+mn-lt"/>
              </a:rPr>
            </a:br>
            <a:r>
              <a:rPr lang="en-US" sz="2000">
                <a:solidFill>
                  <a:schemeClr val="tx2"/>
                </a:solidFill>
                <a:ea typeface="+mn-lt"/>
                <a:cs typeface="+mn-lt"/>
              </a:rPr>
              <a:t>Perplexity=</a:t>
            </a:r>
            <a:r>
              <a:rPr lang="en-US" sz="2000" err="1">
                <a:solidFill>
                  <a:schemeClr val="tx2"/>
                </a:solidFill>
                <a:ea typeface="+mn-lt"/>
                <a:cs typeface="+mn-lt"/>
              </a:rPr>
              <a:t>e</a:t>
            </a:r>
            <a:r>
              <a:rPr lang="en-US" sz="2000" baseline="30000" err="1">
                <a:solidFill>
                  <a:schemeClr val="tx2"/>
                </a:solidFill>
                <a:ea typeface="+mn-lt"/>
                <a:cs typeface="+mn-lt"/>
              </a:rPr>
              <a:t>loss</a:t>
            </a:r>
            <a:r>
              <a:rPr lang="en-US" sz="2000">
                <a:solidFill>
                  <a:schemeClr val="tx2"/>
                </a:solidFill>
                <a:ea typeface="+mn-lt"/>
                <a:cs typeface="+mn-lt"/>
              </a:rPr>
              <a:t> </a:t>
            </a:r>
            <a:endParaRPr lang="en-US">
              <a:solidFill>
                <a:schemeClr val="tx2"/>
              </a:solidFill>
            </a:endParaRPr>
          </a:p>
          <a:p>
            <a:r>
              <a:rPr lang="en-US" sz="2000">
                <a:solidFill>
                  <a:schemeClr val="tx2"/>
                </a:solidFill>
                <a:ea typeface="+mn-lt"/>
                <a:cs typeface="+mn-lt"/>
              </a:rPr>
              <a:t>Training stabilizing around </a:t>
            </a:r>
            <a:r>
              <a:rPr lang="en-US" sz="2000" b="1">
                <a:solidFill>
                  <a:schemeClr val="tx2"/>
                </a:solidFill>
                <a:ea typeface="+mn-lt"/>
                <a:cs typeface="+mn-lt"/>
              </a:rPr>
              <a:t>loss ≈ 2.2–2.5</a:t>
            </a:r>
            <a:r>
              <a:rPr lang="en-US" sz="2000">
                <a:solidFill>
                  <a:schemeClr val="tx2"/>
                </a:solidFill>
                <a:ea typeface="+mn-lt"/>
                <a:cs typeface="+mn-lt"/>
              </a:rPr>
              <a:t>.</a:t>
            </a:r>
            <a:br>
              <a:rPr lang="en-US" sz="2000">
                <a:solidFill>
                  <a:schemeClr val="tx2"/>
                </a:solidFill>
                <a:ea typeface="+mn-lt"/>
                <a:cs typeface="+mn-lt"/>
              </a:rPr>
            </a:br>
            <a:br>
              <a:rPr lang="en-US" sz="2000">
                <a:solidFill>
                  <a:schemeClr val="tx2"/>
                </a:solidFill>
                <a:ea typeface="+mn-lt"/>
                <a:cs typeface="+mn-lt"/>
              </a:rPr>
            </a:br>
            <a:r>
              <a:rPr lang="en-US" sz="2000">
                <a:solidFill>
                  <a:schemeClr val="tx2"/>
                </a:solidFill>
                <a:ea typeface="+mn-lt"/>
                <a:cs typeface="+mn-lt"/>
              </a:rPr>
              <a:t>So:</a:t>
            </a:r>
            <a:endParaRPr lang="en-US">
              <a:solidFill>
                <a:schemeClr val="tx2"/>
              </a:solidFill>
              <a:ea typeface="+mn-lt"/>
              <a:cs typeface="+mn-lt"/>
            </a:endParaRPr>
          </a:p>
          <a:p>
            <a:r>
              <a:rPr lang="en-US" sz="2000">
                <a:solidFill>
                  <a:schemeClr val="tx2"/>
                </a:solidFill>
                <a:ea typeface="+mn-lt"/>
                <a:cs typeface="+mn-lt"/>
              </a:rPr>
              <a:t>If loss = </a:t>
            </a:r>
            <a:r>
              <a:rPr lang="en-US" sz="2000" b="1">
                <a:solidFill>
                  <a:schemeClr val="tx2"/>
                </a:solidFill>
                <a:ea typeface="+mn-lt"/>
                <a:cs typeface="+mn-lt"/>
              </a:rPr>
              <a:t>2.2</a:t>
            </a:r>
            <a:br>
              <a:rPr lang="en-US" sz="2000" b="1">
                <a:solidFill>
                  <a:schemeClr val="tx2"/>
                </a:solidFill>
                <a:ea typeface="+mn-lt"/>
                <a:cs typeface="+mn-lt"/>
              </a:rPr>
            </a:br>
            <a:br>
              <a:rPr lang="en-US" sz="2000" b="1">
                <a:ea typeface="+mn-lt"/>
                <a:cs typeface="+mn-lt"/>
              </a:rPr>
            </a:br>
            <a:r>
              <a:rPr lang="en-US" sz="2000">
                <a:solidFill>
                  <a:schemeClr val="tx2"/>
                </a:solidFill>
                <a:ea typeface="+mn-lt"/>
                <a:cs typeface="+mn-lt"/>
              </a:rPr>
              <a:t>PPL=e</a:t>
            </a:r>
            <a:r>
              <a:rPr lang="en-US" sz="2000" baseline="30000">
                <a:solidFill>
                  <a:schemeClr val="tx2"/>
                </a:solidFill>
                <a:ea typeface="+mn-lt"/>
                <a:cs typeface="+mn-lt"/>
              </a:rPr>
              <a:t>2.2</a:t>
            </a:r>
            <a:r>
              <a:rPr lang="en-US" sz="2000">
                <a:solidFill>
                  <a:schemeClr val="tx2"/>
                </a:solidFill>
                <a:ea typeface="+mn-lt"/>
                <a:cs typeface="+mn-lt"/>
              </a:rPr>
              <a:t>≈9.03 </a:t>
            </a:r>
            <a:endParaRPr lang="en-US">
              <a:solidFill>
                <a:schemeClr val="tx2"/>
              </a:solidFill>
              <a:ea typeface="+mn-lt"/>
              <a:cs typeface="+mn-lt"/>
            </a:endParaRPr>
          </a:p>
          <a:p>
            <a:r>
              <a:rPr lang="en-US" sz="2000">
                <a:solidFill>
                  <a:schemeClr val="tx2"/>
                </a:solidFill>
                <a:ea typeface="+mn-lt"/>
                <a:cs typeface="+mn-lt"/>
              </a:rPr>
              <a:t>If loss = </a:t>
            </a:r>
            <a:r>
              <a:rPr lang="en-US" sz="2000" b="1">
                <a:solidFill>
                  <a:schemeClr val="tx2"/>
                </a:solidFill>
                <a:ea typeface="+mn-lt"/>
                <a:cs typeface="+mn-lt"/>
              </a:rPr>
              <a:t>2.5</a:t>
            </a:r>
            <a:br>
              <a:rPr lang="en-US" sz="2000" b="1">
                <a:solidFill>
                  <a:schemeClr val="tx2"/>
                </a:solidFill>
                <a:ea typeface="+mn-lt"/>
                <a:cs typeface="+mn-lt"/>
              </a:rPr>
            </a:br>
            <a:br>
              <a:rPr lang="en-US" sz="2000" b="1">
                <a:ea typeface="+mn-lt"/>
                <a:cs typeface="+mn-lt"/>
              </a:rPr>
            </a:br>
            <a:r>
              <a:rPr lang="en-US" sz="2000">
                <a:solidFill>
                  <a:schemeClr val="tx2"/>
                </a:solidFill>
                <a:ea typeface="+mn-lt"/>
                <a:cs typeface="+mn-lt"/>
              </a:rPr>
              <a:t>PPL=e</a:t>
            </a:r>
            <a:r>
              <a:rPr lang="en-US" sz="2000" baseline="30000">
                <a:solidFill>
                  <a:schemeClr val="tx2"/>
                </a:solidFill>
                <a:ea typeface="+mn-lt"/>
                <a:cs typeface="+mn-lt"/>
              </a:rPr>
              <a:t>2.5</a:t>
            </a:r>
            <a:r>
              <a:rPr lang="en-US" sz="2000">
                <a:solidFill>
                  <a:schemeClr val="tx2"/>
                </a:solidFill>
                <a:ea typeface="+mn-lt"/>
                <a:cs typeface="+mn-lt"/>
              </a:rPr>
              <a:t>≈12.18 </a:t>
            </a:r>
            <a:endParaRPr lang="en-US">
              <a:solidFill>
                <a:schemeClr val="tx2"/>
              </a:solidFill>
            </a:endParaRPr>
          </a:p>
          <a:p>
            <a:r>
              <a:rPr lang="en-US" sz="2000">
                <a:solidFill>
                  <a:schemeClr val="tx2"/>
                </a:solidFill>
                <a:ea typeface="+mn-lt"/>
                <a:cs typeface="+mn-lt"/>
              </a:rPr>
              <a:t>This is </a:t>
            </a:r>
            <a:r>
              <a:rPr lang="en-US" sz="2000" b="1">
                <a:solidFill>
                  <a:schemeClr val="tx2"/>
                </a:solidFill>
                <a:ea typeface="+mn-lt"/>
                <a:cs typeface="+mn-lt"/>
              </a:rPr>
              <a:t>very good</a:t>
            </a:r>
            <a:r>
              <a:rPr lang="en-US" sz="2000">
                <a:solidFill>
                  <a:schemeClr val="tx2"/>
                </a:solidFill>
                <a:ea typeface="+mn-lt"/>
                <a:cs typeface="+mn-lt"/>
              </a:rPr>
              <a:t> for a generative model trained on a specialized physics dataset.</a:t>
            </a:r>
            <a:endParaRPr lang="en-US">
              <a:solidFill>
                <a:schemeClr val="tx2"/>
              </a:solidFill>
              <a:ea typeface="+mn-lt"/>
              <a:cs typeface="+mn-lt"/>
            </a:endParaRPr>
          </a:p>
          <a:p>
            <a:r>
              <a:rPr lang="en-US" sz="2000">
                <a:solidFill>
                  <a:schemeClr val="tx2"/>
                </a:solidFill>
                <a:ea typeface="+mn-lt"/>
                <a:cs typeface="+mn-lt"/>
              </a:rPr>
              <a:t>For comparison:</a:t>
            </a:r>
            <a:endParaRPr lang="en-US">
              <a:solidFill>
                <a:schemeClr val="tx2"/>
              </a:solidFill>
            </a:endParaRPr>
          </a:p>
          <a:p>
            <a:r>
              <a:rPr lang="en-US" sz="2000">
                <a:solidFill>
                  <a:schemeClr val="tx2"/>
                </a:solidFill>
                <a:ea typeface="+mn-lt"/>
                <a:cs typeface="+mn-lt"/>
              </a:rPr>
              <a:t>GPT-2 small trained on WikiText-103: </a:t>
            </a:r>
            <a:br>
              <a:rPr lang="en-US" sz="2000">
                <a:solidFill>
                  <a:schemeClr val="tx2"/>
                </a:solidFill>
                <a:ea typeface="+mn-lt"/>
                <a:cs typeface="+mn-lt"/>
              </a:rPr>
            </a:br>
            <a:r>
              <a:rPr lang="en-US" sz="2000">
                <a:solidFill>
                  <a:schemeClr val="tx2"/>
                </a:solidFill>
                <a:ea typeface="+mn-lt"/>
                <a:cs typeface="+mn-lt"/>
              </a:rPr>
              <a:t>PPL ≈ 35</a:t>
            </a:r>
            <a:endParaRPr lang="en-US" sz="2000">
              <a:solidFill>
                <a:schemeClr val="tx2"/>
              </a:solidFill>
            </a:endParaRPr>
          </a:p>
          <a:p>
            <a:r>
              <a:rPr lang="en-US" sz="2000">
                <a:solidFill>
                  <a:schemeClr val="tx2"/>
                </a:solidFill>
                <a:ea typeface="+mn-lt"/>
                <a:cs typeface="+mn-lt"/>
              </a:rPr>
              <a:t>Fine-tuned domain models: </a:t>
            </a:r>
            <a:br>
              <a:rPr lang="en-US" sz="2000">
                <a:solidFill>
                  <a:schemeClr val="tx2"/>
                </a:solidFill>
                <a:ea typeface="+mn-lt"/>
                <a:cs typeface="+mn-lt"/>
              </a:rPr>
            </a:br>
            <a:r>
              <a:rPr lang="en-US" sz="2000">
                <a:solidFill>
                  <a:schemeClr val="tx2"/>
                </a:solidFill>
                <a:ea typeface="+mn-lt"/>
                <a:cs typeface="+mn-lt"/>
              </a:rPr>
              <a:t>10–20</a:t>
            </a:r>
            <a:endParaRPr lang="en-US">
              <a:solidFill>
                <a:schemeClr val="tx2"/>
              </a:solidFill>
            </a:endParaRPr>
          </a:p>
          <a:p>
            <a:endParaRPr lang="en-US" sz="2000" b="1">
              <a:solidFill>
                <a:schemeClr val="tx2"/>
              </a:solidFill>
            </a:endParaRPr>
          </a:p>
        </p:txBody>
      </p:sp>
    </p:spTree>
    <p:extLst>
      <p:ext uri="{BB962C8B-B14F-4D97-AF65-F5344CB8AC3E}">
        <p14:creationId xmlns:p14="http://schemas.microsoft.com/office/powerpoint/2010/main" val="21077091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71ABF-4A39-914B-DC6E-1183D9F85D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FF0185-FA26-5E86-7F0B-96C2C8ABCBA3}"/>
              </a:ext>
            </a:extLst>
          </p:cNvPr>
          <p:cNvSpPr>
            <a:spLocks noGrp="1"/>
          </p:cNvSpPr>
          <p:nvPr>
            <p:ph type="title"/>
          </p:nvPr>
        </p:nvSpPr>
        <p:spPr>
          <a:xfrm>
            <a:off x="644769" y="365125"/>
            <a:ext cx="11472619" cy="1350963"/>
          </a:xfrm>
        </p:spPr>
        <p:txBody>
          <a:bodyPr anchor="t">
            <a:normAutofit/>
          </a:bodyPr>
          <a:lstStyle/>
          <a:p>
            <a:r>
              <a:rPr lang="en-US" sz="3600">
                <a:latin typeface="Times New Roman"/>
                <a:cs typeface="Times New Roman"/>
              </a:rPr>
              <a:t>HVAE Metrics :</a:t>
            </a:r>
          </a:p>
        </p:txBody>
      </p:sp>
      <p:sp>
        <p:nvSpPr>
          <p:cNvPr id="4" name="Slide Number Placeholder 3">
            <a:extLst>
              <a:ext uri="{FF2B5EF4-FFF2-40B4-BE49-F238E27FC236}">
                <a16:creationId xmlns:a16="http://schemas.microsoft.com/office/drawing/2014/main" id="{126021A2-499D-A702-ADB5-1A9B403264BB}"/>
              </a:ext>
            </a:extLst>
          </p:cNvPr>
          <p:cNvSpPr>
            <a:spLocks noGrp="1"/>
          </p:cNvSpPr>
          <p:nvPr>
            <p:ph type="sldNum" sz="quarter" idx="12"/>
          </p:nvPr>
        </p:nvSpPr>
        <p:spPr>
          <a:xfrm>
            <a:off x="9375913" y="6276840"/>
            <a:ext cx="2743200" cy="365125"/>
          </a:xfrm>
        </p:spPr>
        <p:txBody>
          <a:bodyPr anchor="ctr">
            <a:normAutofit/>
          </a:bodyPr>
          <a:lstStyle/>
          <a:p>
            <a:pPr>
              <a:spcAft>
                <a:spcPts val="600"/>
              </a:spcAft>
            </a:pPr>
            <a:fld id="{4267CD5E-26CF-4249-8540-BB1D07FD4227}" type="slidenum">
              <a:rPr lang="en-US" smtClean="0"/>
              <a:pPr>
                <a:spcAft>
                  <a:spcPts val="600"/>
                </a:spcAft>
              </a:pPr>
              <a:t>35</a:t>
            </a:fld>
            <a:endParaRPr lang="en-US"/>
          </a:p>
        </p:txBody>
      </p:sp>
      <p:sp>
        <p:nvSpPr>
          <p:cNvPr id="6" name="Content Placeholder 4">
            <a:extLst>
              <a:ext uri="{FF2B5EF4-FFF2-40B4-BE49-F238E27FC236}">
                <a16:creationId xmlns:a16="http://schemas.microsoft.com/office/drawing/2014/main" id="{77588F54-A72F-7321-A1B7-71C30821F509}"/>
              </a:ext>
            </a:extLst>
          </p:cNvPr>
          <p:cNvSpPr txBox="1">
            <a:spLocks/>
          </p:cNvSpPr>
          <p:nvPr/>
        </p:nvSpPr>
        <p:spPr>
          <a:xfrm>
            <a:off x="499872" y="1035888"/>
            <a:ext cx="10372349" cy="5413866"/>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solidFill>
                  <a:schemeClr val="tx2"/>
                </a:solidFill>
                <a:ea typeface="+mn-lt"/>
                <a:cs typeface="+mn-lt"/>
              </a:rPr>
              <a:t>We can infer:</a:t>
            </a:r>
          </a:p>
          <a:p>
            <a:endParaRPr lang="en-US" sz="1800">
              <a:solidFill>
                <a:schemeClr val="tx2"/>
              </a:solidFill>
            </a:endParaRPr>
          </a:p>
          <a:p>
            <a:r>
              <a:rPr lang="en-US" sz="1800" b="1"/>
              <a:t>BLEU Score </a:t>
            </a:r>
            <a:r>
              <a:rPr lang="en-US" sz="1800"/>
              <a:t>is l</a:t>
            </a:r>
            <a:r>
              <a:rPr lang="en-US" sz="1800">
                <a:solidFill>
                  <a:schemeClr val="tx2"/>
                </a:solidFill>
                <a:ea typeface="+mn-lt"/>
                <a:cs typeface="+mn-lt"/>
              </a:rPr>
              <a:t>ikely </a:t>
            </a:r>
            <a:r>
              <a:rPr lang="en-US" sz="1800" b="1">
                <a:solidFill>
                  <a:schemeClr val="tx2"/>
                </a:solidFill>
                <a:ea typeface="+mn-lt"/>
                <a:cs typeface="+mn-lt"/>
              </a:rPr>
              <a:t>moderate</a:t>
            </a:r>
            <a:r>
              <a:rPr lang="en-US" sz="1800">
                <a:solidFill>
                  <a:schemeClr val="tx2"/>
                </a:solidFill>
                <a:ea typeface="+mn-lt"/>
                <a:cs typeface="+mn-lt"/>
              </a:rPr>
              <a:t>, because HVAE tends to generate </a:t>
            </a:r>
            <a:r>
              <a:rPr lang="en-US" sz="1800" i="1">
                <a:solidFill>
                  <a:schemeClr val="tx2"/>
                </a:solidFill>
                <a:ea typeface="+mn-lt"/>
                <a:cs typeface="+mn-lt"/>
              </a:rPr>
              <a:t>more diverse</a:t>
            </a:r>
            <a:r>
              <a:rPr lang="en-US" sz="1800">
                <a:solidFill>
                  <a:schemeClr val="tx2"/>
                </a:solidFill>
                <a:ea typeface="+mn-lt"/>
                <a:cs typeface="+mn-lt"/>
              </a:rPr>
              <a:t> phrasing.</a:t>
            </a:r>
          </a:p>
          <a:p>
            <a:r>
              <a:rPr lang="en-US" sz="1800">
                <a:solidFill>
                  <a:schemeClr val="tx2"/>
                </a:solidFill>
                <a:ea typeface="+mn-lt"/>
                <a:cs typeface="+mn-lt"/>
              </a:rPr>
              <a:t>Depending on dataset, BLEU ≈ </a:t>
            </a:r>
            <a:r>
              <a:rPr lang="en-US" sz="1800" b="1">
                <a:solidFill>
                  <a:schemeClr val="tx2"/>
                </a:solidFill>
                <a:ea typeface="+mn-lt"/>
                <a:cs typeface="+mn-lt"/>
              </a:rPr>
              <a:t>20–35</a:t>
            </a:r>
            <a:r>
              <a:rPr lang="en-US" sz="1800">
                <a:solidFill>
                  <a:schemeClr val="tx2"/>
                </a:solidFill>
                <a:ea typeface="+mn-lt"/>
                <a:cs typeface="+mn-lt"/>
              </a:rPr>
              <a:t> is typical for domain-specific models.</a:t>
            </a:r>
          </a:p>
          <a:p>
            <a:r>
              <a:rPr lang="en-US" sz="1800" b="1"/>
              <a:t>ROUGE Score </a:t>
            </a:r>
            <a:r>
              <a:rPr lang="en-US" sz="1800">
                <a:solidFill>
                  <a:schemeClr val="tx2"/>
                </a:solidFill>
              </a:rPr>
              <a:t>is</a:t>
            </a:r>
            <a:r>
              <a:rPr lang="en-US" sz="1800">
                <a:solidFill>
                  <a:schemeClr val="tx2"/>
                </a:solidFill>
                <a:ea typeface="+mn-lt"/>
                <a:cs typeface="+mn-lt"/>
              </a:rPr>
              <a:t> usually higher than BLEU in scientific datasets.</a:t>
            </a:r>
            <a:endParaRPr lang="en-US" sz="1800">
              <a:solidFill>
                <a:schemeClr val="tx2"/>
              </a:solidFill>
            </a:endParaRPr>
          </a:p>
          <a:p>
            <a:r>
              <a:rPr lang="en-US" sz="1800">
                <a:solidFill>
                  <a:schemeClr val="tx2"/>
                </a:solidFill>
                <a:ea typeface="+mn-lt"/>
                <a:cs typeface="+mn-lt"/>
              </a:rPr>
              <a:t>Likely </a:t>
            </a:r>
            <a:r>
              <a:rPr lang="en-US" sz="1800" b="1">
                <a:solidFill>
                  <a:schemeClr val="tx2"/>
                </a:solidFill>
                <a:ea typeface="+mn-lt"/>
                <a:cs typeface="+mn-lt"/>
              </a:rPr>
              <a:t>ROUGE-L ≈ 40–55</a:t>
            </a:r>
            <a:r>
              <a:rPr lang="en-US" sz="1800">
                <a:solidFill>
                  <a:schemeClr val="tx2"/>
                </a:solidFill>
                <a:ea typeface="+mn-lt"/>
                <a:cs typeface="+mn-lt"/>
              </a:rPr>
              <a:t>, depending on whether inference involves reconstructing sentences.</a:t>
            </a:r>
            <a:endParaRPr lang="en-US" sz="1800">
              <a:solidFill>
                <a:schemeClr val="tx2"/>
              </a:solidFill>
            </a:endParaRPr>
          </a:p>
          <a:p>
            <a:endParaRPr lang="en-US" sz="1800">
              <a:solidFill>
                <a:schemeClr val="tx2"/>
              </a:solidFill>
            </a:endParaRPr>
          </a:p>
          <a:p>
            <a:r>
              <a:rPr lang="en-US" sz="1900">
                <a:solidFill>
                  <a:schemeClr val="tx2"/>
                </a:solidFill>
              </a:rPr>
              <a:t>Hierarchical VAE uses </a:t>
            </a:r>
            <a:r>
              <a:rPr lang="en-US" sz="1900" b="1">
                <a:solidFill>
                  <a:schemeClr val="tx2"/>
                </a:solidFill>
              </a:rPr>
              <a:t>two levels of latent variables</a:t>
            </a:r>
            <a:r>
              <a:rPr lang="en-US" sz="1900">
                <a:solidFill>
                  <a:schemeClr val="tx2"/>
                </a:solidFill>
              </a:rPr>
              <a:t>:</a:t>
            </a:r>
          </a:p>
          <a:p>
            <a:r>
              <a:rPr lang="en-US" sz="1900" b="1">
                <a:solidFill>
                  <a:schemeClr val="tx2"/>
                </a:solidFill>
              </a:rPr>
              <a:t>Global latent vector</a:t>
            </a:r>
            <a:r>
              <a:rPr lang="en-US" sz="1900">
                <a:solidFill>
                  <a:schemeClr val="tx2"/>
                </a:solidFill>
              </a:rPr>
              <a:t>: </a:t>
            </a:r>
            <a:br>
              <a:rPr lang="en-US" sz="1900">
                <a:solidFill>
                  <a:schemeClr val="tx2"/>
                </a:solidFill>
              </a:rPr>
            </a:br>
            <a:r>
              <a:rPr lang="en-US" sz="1900">
                <a:solidFill>
                  <a:schemeClr val="tx2"/>
                </a:solidFill>
              </a:rPr>
              <a:t>captures large-scale structure or overall patterns</a:t>
            </a:r>
          </a:p>
          <a:p>
            <a:r>
              <a:rPr lang="en-US" sz="1900" b="1">
                <a:solidFill>
                  <a:schemeClr val="tx2"/>
                </a:solidFill>
              </a:rPr>
              <a:t>Local latent vectors</a:t>
            </a:r>
            <a:r>
              <a:rPr lang="en-US" sz="1900">
                <a:solidFill>
                  <a:schemeClr val="tx2"/>
                </a:solidFill>
              </a:rPr>
              <a:t>:  capture fine-grained, per-token details</a:t>
            </a:r>
          </a:p>
          <a:p>
            <a:r>
              <a:rPr lang="en-US" sz="1900">
                <a:solidFill>
                  <a:schemeClr val="tx2"/>
                </a:solidFill>
              </a:rPr>
              <a:t>To make sure the model </a:t>
            </a:r>
            <a:r>
              <a:rPr lang="en-US" sz="1900" b="1">
                <a:solidFill>
                  <a:schemeClr val="tx2"/>
                </a:solidFill>
              </a:rPr>
              <a:t>does not ignore its latent variables</a:t>
            </a:r>
            <a:r>
              <a:rPr lang="en-US" sz="1900">
                <a:solidFill>
                  <a:schemeClr val="tx2"/>
                </a:solidFill>
              </a:rPr>
              <a:t> (posterior collapse), we monitored:</a:t>
            </a:r>
          </a:p>
          <a:p>
            <a:pPr lvl="1">
              <a:buFont typeface="Courier New" panose="020B0604020202020204" pitchFamily="34" charset="0"/>
              <a:buChar char="o"/>
            </a:pPr>
            <a:r>
              <a:rPr lang="en-US" sz="1500">
                <a:solidFill>
                  <a:schemeClr val="tx2"/>
                </a:solidFill>
              </a:rPr>
              <a:t>KL divergences</a:t>
            </a:r>
          </a:p>
          <a:p>
            <a:pPr lvl="1">
              <a:buFont typeface="Courier New" panose="020B0604020202020204" pitchFamily="34" charset="0"/>
              <a:buChar char="o"/>
            </a:pPr>
            <a:r>
              <a:rPr lang="en-US" sz="1500">
                <a:solidFill>
                  <a:schemeClr val="tx2"/>
                </a:solidFill>
              </a:rPr>
              <a:t>Free-bits thresholds</a:t>
            </a:r>
          </a:p>
          <a:p>
            <a:pPr lvl="1">
              <a:buFont typeface="Courier New" panose="020B0604020202020204" pitchFamily="34" charset="0"/>
              <a:buChar char="o"/>
            </a:pPr>
            <a:r>
              <a:rPr lang="en-US" sz="1500">
                <a:solidFill>
                  <a:schemeClr val="tx2"/>
                </a:solidFill>
              </a:rPr>
              <a:t>Active units</a:t>
            </a:r>
          </a:p>
          <a:p>
            <a:pPr lvl="1">
              <a:buFont typeface="Courier New" panose="020B0604020202020204" pitchFamily="34" charset="0"/>
              <a:buChar char="o"/>
            </a:pPr>
            <a:r>
              <a:rPr lang="en-US" sz="1500">
                <a:solidFill>
                  <a:schemeClr val="tx2"/>
                </a:solidFill>
              </a:rPr>
              <a:t>Latent variances</a:t>
            </a:r>
          </a:p>
          <a:p>
            <a:pPr lvl="1">
              <a:buFont typeface="Courier New" panose="020B0604020202020204" pitchFamily="34" charset="0"/>
              <a:buChar char="o"/>
            </a:pPr>
            <a:endParaRPr lang="en-US" sz="1500">
              <a:solidFill>
                <a:schemeClr val="tx2"/>
              </a:solidFill>
            </a:endParaRPr>
          </a:p>
          <a:p>
            <a:pPr lvl="1">
              <a:buFont typeface="Courier New" panose="020B0604020202020204" pitchFamily="34" charset="0"/>
              <a:buChar char="o"/>
            </a:pPr>
            <a:endParaRPr lang="en-US" sz="1400">
              <a:solidFill>
                <a:schemeClr val="tx2"/>
              </a:solidFill>
            </a:endParaRPr>
          </a:p>
          <a:p>
            <a:endParaRPr lang="en-US" sz="1800" b="1">
              <a:solidFill>
                <a:schemeClr val="tx2"/>
              </a:solidFill>
            </a:endParaRPr>
          </a:p>
          <a:p>
            <a:endParaRPr lang="en-US" sz="1800" b="1">
              <a:solidFill>
                <a:schemeClr val="tx2"/>
              </a:solidFill>
            </a:endParaRPr>
          </a:p>
        </p:txBody>
      </p:sp>
    </p:spTree>
    <p:extLst>
      <p:ext uri="{BB962C8B-B14F-4D97-AF65-F5344CB8AC3E}">
        <p14:creationId xmlns:p14="http://schemas.microsoft.com/office/powerpoint/2010/main" val="16695443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E1E94-5092-923D-0538-78D5837086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76F4CA-4F53-7EB5-D5F2-C50AA3B45198}"/>
              </a:ext>
            </a:extLst>
          </p:cNvPr>
          <p:cNvSpPr>
            <a:spLocks noGrp="1"/>
          </p:cNvSpPr>
          <p:nvPr>
            <p:ph type="title"/>
          </p:nvPr>
        </p:nvSpPr>
        <p:spPr>
          <a:xfrm>
            <a:off x="644769" y="365125"/>
            <a:ext cx="11472619" cy="1350963"/>
          </a:xfrm>
        </p:spPr>
        <p:txBody>
          <a:bodyPr anchor="t">
            <a:normAutofit/>
          </a:bodyPr>
          <a:lstStyle/>
          <a:p>
            <a:r>
              <a:rPr lang="en-US" sz="3600">
                <a:latin typeface="Times New Roman"/>
                <a:cs typeface="Times New Roman"/>
              </a:rPr>
              <a:t>HVAE Metrics : KL Local </a:t>
            </a:r>
          </a:p>
        </p:txBody>
      </p:sp>
      <p:sp>
        <p:nvSpPr>
          <p:cNvPr id="4" name="Slide Number Placeholder 3">
            <a:extLst>
              <a:ext uri="{FF2B5EF4-FFF2-40B4-BE49-F238E27FC236}">
                <a16:creationId xmlns:a16="http://schemas.microsoft.com/office/drawing/2014/main" id="{D3D81FAC-D14F-0171-76C0-DA0DCFA45742}"/>
              </a:ext>
            </a:extLst>
          </p:cNvPr>
          <p:cNvSpPr>
            <a:spLocks noGrp="1"/>
          </p:cNvSpPr>
          <p:nvPr>
            <p:ph type="sldNum" sz="quarter" idx="12"/>
          </p:nvPr>
        </p:nvSpPr>
        <p:spPr>
          <a:xfrm>
            <a:off x="9375913" y="6276840"/>
            <a:ext cx="2743200" cy="365125"/>
          </a:xfrm>
        </p:spPr>
        <p:txBody>
          <a:bodyPr anchor="ctr">
            <a:normAutofit/>
          </a:bodyPr>
          <a:lstStyle/>
          <a:p>
            <a:pPr>
              <a:spcAft>
                <a:spcPts val="600"/>
              </a:spcAft>
            </a:pPr>
            <a:fld id="{4267CD5E-26CF-4249-8540-BB1D07FD4227}" type="slidenum">
              <a:rPr lang="en-US" smtClean="0"/>
              <a:pPr>
                <a:spcAft>
                  <a:spcPts val="600"/>
                </a:spcAft>
              </a:pPr>
              <a:t>36</a:t>
            </a:fld>
            <a:endParaRPr lang="en-US"/>
          </a:p>
        </p:txBody>
      </p:sp>
      <p:pic>
        <p:nvPicPr>
          <p:cNvPr id="3" name="Picture 2" descr="A graph with green lines and numbers&#10;&#10;AI-generated content may be incorrect.">
            <a:extLst>
              <a:ext uri="{FF2B5EF4-FFF2-40B4-BE49-F238E27FC236}">
                <a16:creationId xmlns:a16="http://schemas.microsoft.com/office/drawing/2014/main" id="{55D653EA-BC31-1AC5-E215-1C396B0D04B2}"/>
              </a:ext>
            </a:extLst>
          </p:cNvPr>
          <p:cNvPicPr>
            <a:picLocks noChangeAspect="1"/>
          </p:cNvPicPr>
          <p:nvPr/>
        </p:nvPicPr>
        <p:blipFill>
          <a:blip r:embed="rId3"/>
          <a:stretch>
            <a:fillRect/>
          </a:stretch>
        </p:blipFill>
        <p:spPr>
          <a:xfrm>
            <a:off x="3440491" y="1043194"/>
            <a:ext cx="8459838" cy="5441491"/>
          </a:xfrm>
          <a:prstGeom prst="rect">
            <a:avLst/>
          </a:prstGeom>
        </p:spPr>
      </p:pic>
      <p:sp>
        <p:nvSpPr>
          <p:cNvPr id="11" name="Content Placeholder 4">
            <a:extLst>
              <a:ext uri="{FF2B5EF4-FFF2-40B4-BE49-F238E27FC236}">
                <a16:creationId xmlns:a16="http://schemas.microsoft.com/office/drawing/2014/main" id="{A42B22D4-0419-54DE-D374-D45CD04BB019}"/>
              </a:ext>
            </a:extLst>
          </p:cNvPr>
          <p:cNvSpPr txBox="1">
            <a:spLocks/>
          </p:cNvSpPr>
          <p:nvPr/>
        </p:nvSpPr>
        <p:spPr>
          <a:xfrm>
            <a:off x="499872" y="1035888"/>
            <a:ext cx="2992432" cy="541386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ea typeface="+mn-lt"/>
                <a:cs typeface="+mn-lt"/>
              </a:rPr>
              <a:t>Local KL = 7.189 (threshold was 4)</a:t>
            </a:r>
          </a:p>
          <a:p>
            <a:r>
              <a:rPr lang="en-US" sz="2000">
                <a:solidFill>
                  <a:srgbClr val="000000"/>
                </a:solidFill>
              </a:rPr>
              <a:t>We have this KL local loss for</a:t>
            </a:r>
            <a:r>
              <a:rPr lang="en-US" sz="2000">
                <a:solidFill>
                  <a:srgbClr val="000000"/>
                </a:solidFill>
                <a:ea typeface="+mn-lt"/>
                <a:cs typeface="+mn-lt"/>
              </a:rPr>
              <a:t> vector of 128 dimensions for the HVAE training.</a:t>
            </a:r>
          </a:p>
        </p:txBody>
      </p:sp>
    </p:spTree>
    <p:extLst>
      <p:ext uri="{BB962C8B-B14F-4D97-AF65-F5344CB8AC3E}">
        <p14:creationId xmlns:p14="http://schemas.microsoft.com/office/powerpoint/2010/main" val="31185591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162AF-AA7F-B6AC-7C6A-DF5805E4BF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C0DE10-642C-FDCA-2F86-B2F55212E6BE}"/>
              </a:ext>
            </a:extLst>
          </p:cNvPr>
          <p:cNvSpPr>
            <a:spLocks noGrp="1"/>
          </p:cNvSpPr>
          <p:nvPr>
            <p:ph type="title"/>
          </p:nvPr>
        </p:nvSpPr>
        <p:spPr>
          <a:xfrm>
            <a:off x="644769" y="365125"/>
            <a:ext cx="11472619" cy="1350963"/>
          </a:xfrm>
        </p:spPr>
        <p:txBody>
          <a:bodyPr anchor="t">
            <a:normAutofit/>
          </a:bodyPr>
          <a:lstStyle/>
          <a:p>
            <a:r>
              <a:rPr lang="en-US" sz="3600">
                <a:latin typeface="Times New Roman"/>
                <a:cs typeface="Times New Roman"/>
              </a:rPr>
              <a:t>HVAE Metrics : KL Global</a:t>
            </a:r>
          </a:p>
        </p:txBody>
      </p:sp>
      <p:sp>
        <p:nvSpPr>
          <p:cNvPr id="4" name="Slide Number Placeholder 3">
            <a:extLst>
              <a:ext uri="{FF2B5EF4-FFF2-40B4-BE49-F238E27FC236}">
                <a16:creationId xmlns:a16="http://schemas.microsoft.com/office/drawing/2014/main" id="{9B0B669E-992C-1814-C9F5-5F56951C77B1}"/>
              </a:ext>
            </a:extLst>
          </p:cNvPr>
          <p:cNvSpPr>
            <a:spLocks noGrp="1"/>
          </p:cNvSpPr>
          <p:nvPr>
            <p:ph type="sldNum" sz="quarter" idx="12"/>
          </p:nvPr>
        </p:nvSpPr>
        <p:spPr>
          <a:xfrm>
            <a:off x="9375913" y="6276840"/>
            <a:ext cx="2743200" cy="365125"/>
          </a:xfrm>
        </p:spPr>
        <p:txBody>
          <a:bodyPr anchor="ctr">
            <a:normAutofit/>
          </a:bodyPr>
          <a:lstStyle/>
          <a:p>
            <a:pPr>
              <a:spcAft>
                <a:spcPts val="600"/>
              </a:spcAft>
            </a:pPr>
            <a:fld id="{4267CD5E-26CF-4249-8540-BB1D07FD4227}" type="slidenum">
              <a:rPr lang="en-US" smtClean="0"/>
              <a:pPr>
                <a:spcAft>
                  <a:spcPts val="600"/>
                </a:spcAft>
              </a:pPr>
              <a:t>37</a:t>
            </a:fld>
            <a:endParaRPr lang="en-US"/>
          </a:p>
        </p:txBody>
      </p:sp>
      <p:pic>
        <p:nvPicPr>
          <p:cNvPr id="5" name="Picture 4" descr="A graph with green line and white text&#10;&#10;AI-generated content may be incorrect.">
            <a:extLst>
              <a:ext uri="{FF2B5EF4-FFF2-40B4-BE49-F238E27FC236}">
                <a16:creationId xmlns:a16="http://schemas.microsoft.com/office/drawing/2014/main" id="{3D32C871-EA72-90A6-9798-F9EE9CD40860}"/>
              </a:ext>
            </a:extLst>
          </p:cNvPr>
          <p:cNvPicPr>
            <a:picLocks noChangeAspect="1"/>
          </p:cNvPicPr>
          <p:nvPr/>
        </p:nvPicPr>
        <p:blipFill>
          <a:blip r:embed="rId3"/>
          <a:stretch>
            <a:fillRect/>
          </a:stretch>
        </p:blipFill>
        <p:spPr>
          <a:xfrm>
            <a:off x="6350632" y="3085753"/>
            <a:ext cx="5405718" cy="3366938"/>
          </a:xfrm>
          <a:prstGeom prst="rect">
            <a:avLst/>
          </a:prstGeom>
        </p:spPr>
      </p:pic>
      <p:pic>
        <p:nvPicPr>
          <p:cNvPr id="7" name="Picture 6" descr="A graph with green line and text&#10;&#10;AI-generated content may be incorrect.">
            <a:extLst>
              <a:ext uri="{FF2B5EF4-FFF2-40B4-BE49-F238E27FC236}">
                <a16:creationId xmlns:a16="http://schemas.microsoft.com/office/drawing/2014/main" id="{BB92537F-5E9C-6C10-454B-2F5A8FF75323}"/>
              </a:ext>
            </a:extLst>
          </p:cNvPr>
          <p:cNvPicPr>
            <a:picLocks noChangeAspect="1"/>
          </p:cNvPicPr>
          <p:nvPr/>
        </p:nvPicPr>
        <p:blipFill>
          <a:blip r:embed="rId4"/>
          <a:stretch>
            <a:fillRect/>
          </a:stretch>
        </p:blipFill>
        <p:spPr>
          <a:xfrm>
            <a:off x="427609" y="1037108"/>
            <a:ext cx="5411407" cy="3567178"/>
          </a:xfrm>
          <a:prstGeom prst="rect">
            <a:avLst/>
          </a:prstGeom>
        </p:spPr>
      </p:pic>
      <p:sp>
        <p:nvSpPr>
          <p:cNvPr id="8" name="Content Placeholder 4">
            <a:extLst>
              <a:ext uri="{FF2B5EF4-FFF2-40B4-BE49-F238E27FC236}">
                <a16:creationId xmlns:a16="http://schemas.microsoft.com/office/drawing/2014/main" id="{3E3DCCE3-B046-4FC9-2A16-09218002CC9D}"/>
              </a:ext>
            </a:extLst>
          </p:cNvPr>
          <p:cNvSpPr txBox="1">
            <a:spLocks/>
          </p:cNvSpPr>
          <p:nvPr/>
        </p:nvSpPr>
        <p:spPr>
          <a:xfrm>
            <a:off x="6349342" y="1035888"/>
            <a:ext cx="5401697" cy="204089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ea typeface="+mn-lt"/>
                <a:cs typeface="+mn-lt"/>
              </a:rPr>
              <a:t>Global KL = 7.895 at epoch 50 (threshold was 8)</a:t>
            </a:r>
            <a:endParaRPr lang="en-US">
              <a:ea typeface="+mn-lt"/>
              <a:cs typeface="+mn-lt"/>
            </a:endParaRPr>
          </a:p>
          <a:p>
            <a:r>
              <a:rPr lang="en-US" sz="2000">
                <a:ea typeface="+mn-lt"/>
                <a:cs typeface="+mn-lt"/>
              </a:rPr>
              <a:t>Global KL rises to 9.165 after β-squeeze at epoch 59.</a:t>
            </a:r>
            <a:endParaRPr lang="en-US">
              <a:ea typeface="+mn-lt"/>
              <a:cs typeface="+mn-lt"/>
            </a:endParaRPr>
          </a:p>
        </p:txBody>
      </p:sp>
      <p:sp>
        <p:nvSpPr>
          <p:cNvPr id="9" name="Content Placeholder 4">
            <a:extLst>
              <a:ext uri="{FF2B5EF4-FFF2-40B4-BE49-F238E27FC236}">
                <a16:creationId xmlns:a16="http://schemas.microsoft.com/office/drawing/2014/main" id="{65E9E5F6-3008-1297-BA40-9FDE43BAD570}"/>
              </a:ext>
            </a:extLst>
          </p:cNvPr>
          <p:cNvSpPr txBox="1">
            <a:spLocks/>
          </p:cNvSpPr>
          <p:nvPr/>
        </p:nvSpPr>
        <p:spPr>
          <a:xfrm>
            <a:off x="432636" y="4599358"/>
            <a:ext cx="5412903" cy="2040896"/>
          </a:xfrm>
          <a:prstGeom prst="rect">
            <a:avLst/>
          </a:prstGeom>
        </p:spPr>
        <p:txBody>
          <a:bodyPr vert="horz" lIns="91440" tIns="45720" rIns="91440" bIns="45720" rtlCol="0" anchor="t">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ea typeface="+mn-lt"/>
                <a:cs typeface="+mn-lt"/>
              </a:rPr>
              <a:t>Free bits act like a “minimum learning pressure” on each latent group.</a:t>
            </a:r>
            <a:endParaRPr lang="en-US">
              <a:ea typeface="+mn-lt"/>
              <a:cs typeface="+mn-lt"/>
            </a:endParaRPr>
          </a:p>
          <a:p>
            <a:r>
              <a:rPr lang="en-US" sz="2000">
                <a:ea typeface="+mn-lt"/>
                <a:cs typeface="+mn-lt"/>
              </a:rPr>
              <a:t>They prevent the KL from collapsing to zero (which would mean the latent variables are being ignored).</a:t>
            </a:r>
            <a:endParaRPr lang="en-US"/>
          </a:p>
          <a:p>
            <a:r>
              <a:rPr lang="en-US" sz="2000" b="1">
                <a:ea typeface="+mn-lt"/>
                <a:cs typeface="+mn-lt"/>
              </a:rPr>
              <a:t>Local KL &gt; 4</a:t>
            </a:r>
            <a:r>
              <a:rPr lang="en-US" sz="2000">
                <a:ea typeface="+mn-lt"/>
                <a:cs typeface="+mn-lt"/>
              </a:rPr>
              <a:t> ⇒ local latent variables are being used</a:t>
            </a:r>
            <a:endParaRPr lang="en-US"/>
          </a:p>
          <a:p>
            <a:r>
              <a:rPr lang="en-US" sz="2000" b="1">
                <a:ea typeface="+mn-lt"/>
                <a:cs typeface="+mn-lt"/>
              </a:rPr>
              <a:t>Global KL</a:t>
            </a:r>
            <a:r>
              <a:rPr lang="en-US" sz="2000">
                <a:ea typeface="+mn-lt"/>
                <a:cs typeface="+mn-lt"/>
              </a:rPr>
              <a:t> ≈ threshold then &gt; 8 ⇒ global latent variables are also active</a:t>
            </a:r>
            <a:endParaRPr lang="en-US"/>
          </a:p>
        </p:txBody>
      </p:sp>
    </p:spTree>
    <p:extLst>
      <p:ext uri="{BB962C8B-B14F-4D97-AF65-F5344CB8AC3E}">
        <p14:creationId xmlns:p14="http://schemas.microsoft.com/office/powerpoint/2010/main" val="27777763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88FCA-95B1-0889-D8E0-43E8E328A1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B9DF99-7E13-5C88-DADB-14DCCBFD1B86}"/>
              </a:ext>
            </a:extLst>
          </p:cNvPr>
          <p:cNvSpPr>
            <a:spLocks noGrp="1"/>
          </p:cNvSpPr>
          <p:nvPr>
            <p:ph type="title"/>
          </p:nvPr>
        </p:nvSpPr>
        <p:spPr>
          <a:xfrm>
            <a:off x="644769" y="365125"/>
            <a:ext cx="11472619" cy="1350963"/>
          </a:xfrm>
        </p:spPr>
        <p:txBody>
          <a:bodyPr anchor="t">
            <a:normAutofit/>
          </a:bodyPr>
          <a:lstStyle/>
          <a:p>
            <a:r>
              <a:rPr lang="en-US" sz="3600">
                <a:latin typeface="Times New Roman"/>
                <a:cs typeface="Times New Roman"/>
              </a:rPr>
              <a:t>HVAE Metrics : KL Local and Global</a:t>
            </a:r>
          </a:p>
        </p:txBody>
      </p:sp>
      <p:sp>
        <p:nvSpPr>
          <p:cNvPr id="4" name="Slide Number Placeholder 3">
            <a:extLst>
              <a:ext uri="{FF2B5EF4-FFF2-40B4-BE49-F238E27FC236}">
                <a16:creationId xmlns:a16="http://schemas.microsoft.com/office/drawing/2014/main" id="{31E21D08-993C-39B1-123B-71587648E205}"/>
              </a:ext>
            </a:extLst>
          </p:cNvPr>
          <p:cNvSpPr>
            <a:spLocks noGrp="1"/>
          </p:cNvSpPr>
          <p:nvPr>
            <p:ph type="sldNum" sz="quarter" idx="12"/>
          </p:nvPr>
        </p:nvSpPr>
        <p:spPr>
          <a:xfrm>
            <a:off x="9375913" y="6276840"/>
            <a:ext cx="2743200" cy="365125"/>
          </a:xfrm>
        </p:spPr>
        <p:txBody>
          <a:bodyPr anchor="ctr">
            <a:normAutofit/>
          </a:bodyPr>
          <a:lstStyle/>
          <a:p>
            <a:pPr>
              <a:spcAft>
                <a:spcPts val="600"/>
              </a:spcAft>
            </a:pPr>
            <a:fld id="{4267CD5E-26CF-4249-8540-BB1D07FD4227}" type="slidenum">
              <a:rPr lang="en-US" smtClean="0"/>
              <a:pPr>
                <a:spcAft>
                  <a:spcPts val="600"/>
                </a:spcAft>
              </a:pPr>
              <a:t>38</a:t>
            </a:fld>
            <a:endParaRPr lang="en-US"/>
          </a:p>
        </p:txBody>
      </p:sp>
      <p:sp>
        <p:nvSpPr>
          <p:cNvPr id="9" name="Content Placeholder 4">
            <a:extLst>
              <a:ext uri="{FF2B5EF4-FFF2-40B4-BE49-F238E27FC236}">
                <a16:creationId xmlns:a16="http://schemas.microsoft.com/office/drawing/2014/main" id="{9BA488E9-4ACC-B450-2D68-20DA1A4A0916}"/>
              </a:ext>
            </a:extLst>
          </p:cNvPr>
          <p:cNvSpPr txBox="1">
            <a:spLocks/>
          </p:cNvSpPr>
          <p:nvPr/>
        </p:nvSpPr>
        <p:spPr>
          <a:xfrm>
            <a:off x="432636" y="1029441"/>
            <a:ext cx="10893039" cy="562125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b="1">
              <a:ea typeface="+mn-lt"/>
              <a:cs typeface="+mn-lt"/>
            </a:endParaRPr>
          </a:p>
          <a:p>
            <a:r>
              <a:rPr lang="en-US" sz="2000" b="1">
                <a:ea typeface="+mn-lt"/>
                <a:cs typeface="+mn-lt"/>
              </a:rPr>
              <a:t>Thoughts on β-squeeze and KL rise :</a:t>
            </a:r>
            <a:endParaRPr lang="en-US"/>
          </a:p>
          <a:p>
            <a:r>
              <a:rPr lang="en-US" sz="2000">
                <a:ea typeface="+mn-lt"/>
                <a:cs typeface="+mn-lt"/>
              </a:rPr>
              <a:t>When β was reduced (toward the end of training),</a:t>
            </a:r>
            <a:endParaRPr lang="en-US">
              <a:ea typeface="+mn-lt"/>
              <a:cs typeface="+mn-lt"/>
            </a:endParaRPr>
          </a:p>
          <a:p>
            <a:r>
              <a:rPr lang="en-US" sz="2000">
                <a:ea typeface="+mn-lt"/>
                <a:cs typeface="+mn-lt"/>
              </a:rPr>
              <a:t>Lower β means “we care more about reconstruction now.”</a:t>
            </a:r>
            <a:br>
              <a:rPr lang="en-US" sz="2000">
                <a:ea typeface="+mn-lt"/>
                <a:cs typeface="+mn-lt"/>
              </a:rPr>
            </a:br>
            <a:r>
              <a:rPr lang="en-US" sz="2000">
                <a:ea typeface="+mn-lt"/>
                <a:cs typeface="+mn-lt"/>
              </a:rPr>
              <a:t> This allows the model to push more information into </a:t>
            </a:r>
            <a:r>
              <a:rPr lang="en-US" sz="2000" err="1">
                <a:ea typeface="+mn-lt"/>
                <a:cs typeface="+mn-lt"/>
              </a:rPr>
              <a:t>latents</a:t>
            </a:r>
            <a:r>
              <a:rPr lang="en-US" sz="2000">
                <a:ea typeface="+mn-lt"/>
                <a:cs typeface="+mn-lt"/>
              </a:rPr>
              <a:t>.</a:t>
            </a:r>
            <a:endParaRPr lang="en-US"/>
          </a:p>
          <a:p>
            <a:r>
              <a:rPr lang="en-US" sz="2000">
                <a:ea typeface="+mn-lt"/>
                <a:cs typeface="+mn-lt"/>
              </a:rPr>
              <a:t>The KL increase tells us:</a:t>
            </a:r>
            <a:endParaRPr lang="en-US"/>
          </a:p>
          <a:p>
            <a:r>
              <a:rPr lang="en-US" sz="2000">
                <a:ea typeface="+mn-lt"/>
                <a:cs typeface="+mn-lt"/>
              </a:rPr>
              <a:t>“Once the constraint was relaxed, the model naturally chose to store </a:t>
            </a:r>
            <a:r>
              <a:rPr lang="en-US" sz="2000" b="1">
                <a:ea typeface="+mn-lt"/>
                <a:cs typeface="+mn-lt"/>
              </a:rPr>
              <a:t>more</a:t>
            </a:r>
            <a:r>
              <a:rPr lang="en-US" sz="2000">
                <a:ea typeface="+mn-lt"/>
                <a:cs typeface="+mn-lt"/>
              </a:rPr>
              <a:t> information in the global latent vector.”</a:t>
            </a:r>
            <a:endParaRPr lang="en-US"/>
          </a:p>
          <a:p>
            <a:r>
              <a:rPr lang="en-US" sz="2000">
                <a:ea typeface="+mn-lt"/>
                <a:cs typeface="+mn-lt"/>
              </a:rPr>
              <a:t>This is </a:t>
            </a:r>
            <a:r>
              <a:rPr lang="en-US" sz="2000" b="1">
                <a:ea typeface="+mn-lt"/>
                <a:cs typeface="+mn-lt"/>
              </a:rPr>
              <a:t>a good sign</a:t>
            </a:r>
            <a:r>
              <a:rPr lang="en-US" sz="2000">
                <a:ea typeface="+mn-lt"/>
                <a:cs typeface="+mn-lt"/>
              </a:rPr>
              <a:t>. It shows that:</a:t>
            </a:r>
            <a:endParaRPr lang="en-US"/>
          </a:p>
          <a:p>
            <a:pPr lvl="1">
              <a:buFont typeface="Courier New" panose="020B0604020202020204" pitchFamily="34" charset="0"/>
              <a:buChar char="o"/>
            </a:pPr>
            <a:r>
              <a:rPr lang="en-US" sz="1800">
                <a:ea typeface="+mn-lt"/>
                <a:cs typeface="+mn-lt"/>
              </a:rPr>
              <a:t>The model wants to use latent information</a:t>
            </a:r>
            <a:endParaRPr lang="en-US" sz="1800"/>
          </a:p>
          <a:p>
            <a:pPr lvl="1">
              <a:buFont typeface="Courier New" panose="020B0604020202020204" pitchFamily="34" charset="0"/>
              <a:buChar char="o"/>
            </a:pPr>
            <a:r>
              <a:rPr lang="en-US" sz="1800">
                <a:ea typeface="+mn-lt"/>
                <a:cs typeface="+mn-lt"/>
              </a:rPr>
              <a:t>The hierarchical design is beneficial</a:t>
            </a:r>
            <a:endParaRPr lang="en-US" sz="1800"/>
          </a:p>
          <a:p>
            <a:endParaRPr lang="en-US" sz="2000"/>
          </a:p>
        </p:txBody>
      </p:sp>
    </p:spTree>
    <p:extLst>
      <p:ext uri="{BB962C8B-B14F-4D97-AF65-F5344CB8AC3E}">
        <p14:creationId xmlns:p14="http://schemas.microsoft.com/office/powerpoint/2010/main" val="36567218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B761D-D3EB-BC8E-AE93-9F80DA120F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0BE7BE-CF96-8277-E83F-4A71304604A8}"/>
              </a:ext>
            </a:extLst>
          </p:cNvPr>
          <p:cNvSpPr>
            <a:spLocks noGrp="1"/>
          </p:cNvSpPr>
          <p:nvPr>
            <p:ph type="title"/>
          </p:nvPr>
        </p:nvSpPr>
        <p:spPr>
          <a:xfrm>
            <a:off x="644769" y="365125"/>
            <a:ext cx="11472619" cy="1350963"/>
          </a:xfrm>
        </p:spPr>
        <p:txBody>
          <a:bodyPr anchor="t">
            <a:normAutofit/>
          </a:bodyPr>
          <a:lstStyle/>
          <a:p>
            <a:r>
              <a:rPr lang="en-US" sz="3600">
                <a:latin typeface="Times New Roman"/>
                <a:cs typeface="Times New Roman"/>
              </a:rPr>
              <a:t>HVAE Metrics : Active Units Local and Global</a:t>
            </a:r>
          </a:p>
        </p:txBody>
      </p:sp>
      <p:sp>
        <p:nvSpPr>
          <p:cNvPr id="4" name="Slide Number Placeholder 3">
            <a:extLst>
              <a:ext uri="{FF2B5EF4-FFF2-40B4-BE49-F238E27FC236}">
                <a16:creationId xmlns:a16="http://schemas.microsoft.com/office/drawing/2014/main" id="{10756607-8959-9D5D-A165-776CB3DE9963}"/>
              </a:ext>
            </a:extLst>
          </p:cNvPr>
          <p:cNvSpPr>
            <a:spLocks noGrp="1"/>
          </p:cNvSpPr>
          <p:nvPr>
            <p:ph type="sldNum" sz="quarter" idx="12"/>
          </p:nvPr>
        </p:nvSpPr>
        <p:spPr>
          <a:xfrm>
            <a:off x="9375913" y="6276840"/>
            <a:ext cx="2743200" cy="365125"/>
          </a:xfrm>
        </p:spPr>
        <p:txBody>
          <a:bodyPr anchor="ctr">
            <a:normAutofit/>
          </a:bodyPr>
          <a:lstStyle/>
          <a:p>
            <a:pPr>
              <a:spcAft>
                <a:spcPts val="600"/>
              </a:spcAft>
            </a:pPr>
            <a:fld id="{4267CD5E-26CF-4249-8540-BB1D07FD4227}" type="slidenum">
              <a:rPr lang="en-US" smtClean="0"/>
              <a:pPr>
                <a:spcAft>
                  <a:spcPts val="600"/>
                </a:spcAft>
              </a:pPr>
              <a:t>39</a:t>
            </a:fld>
            <a:endParaRPr lang="en-US"/>
          </a:p>
        </p:txBody>
      </p:sp>
      <p:sp>
        <p:nvSpPr>
          <p:cNvPr id="8" name="Content Placeholder 4">
            <a:extLst>
              <a:ext uri="{FF2B5EF4-FFF2-40B4-BE49-F238E27FC236}">
                <a16:creationId xmlns:a16="http://schemas.microsoft.com/office/drawing/2014/main" id="{AFF78537-FA08-03F0-E244-20AEC10DA23A}"/>
              </a:ext>
            </a:extLst>
          </p:cNvPr>
          <p:cNvSpPr txBox="1">
            <a:spLocks/>
          </p:cNvSpPr>
          <p:nvPr/>
        </p:nvSpPr>
        <p:spPr>
          <a:xfrm>
            <a:off x="6338904" y="1004573"/>
            <a:ext cx="5412135" cy="181125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ea typeface="+mn-lt"/>
                <a:cs typeface="+mn-lt"/>
              </a:rPr>
              <a:t>Active units = number of dimensions that actually encode meaningful information (variance significantly different from 0). </a:t>
            </a:r>
            <a:endParaRPr lang="en-US" sz="2000"/>
          </a:p>
        </p:txBody>
      </p:sp>
      <p:sp>
        <p:nvSpPr>
          <p:cNvPr id="9" name="Content Placeholder 4">
            <a:extLst>
              <a:ext uri="{FF2B5EF4-FFF2-40B4-BE49-F238E27FC236}">
                <a16:creationId xmlns:a16="http://schemas.microsoft.com/office/drawing/2014/main" id="{C66B158B-88B1-5EBF-0C00-236B95669D09}"/>
              </a:ext>
            </a:extLst>
          </p:cNvPr>
          <p:cNvSpPr txBox="1">
            <a:spLocks/>
          </p:cNvSpPr>
          <p:nvPr/>
        </p:nvSpPr>
        <p:spPr>
          <a:xfrm>
            <a:off x="651842" y="4630673"/>
            <a:ext cx="5402465" cy="2020020"/>
          </a:xfrm>
          <a:prstGeom prst="rect">
            <a:avLst/>
          </a:prstGeom>
        </p:spPr>
        <p:txBody>
          <a:bodyPr vert="horz" lIns="91440" tIns="45720" rIns="91440" bIns="45720" rtlCol="0" anchor="t">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ea typeface="+mn-lt"/>
                <a:cs typeface="+mn-lt"/>
              </a:rPr>
              <a:t>Global </a:t>
            </a:r>
            <a:r>
              <a:rPr lang="en-US" sz="2000" err="1">
                <a:ea typeface="+mn-lt"/>
                <a:cs typeface="+mn-lt"/>
              </a:rPr>
              <a:t>latents</a:t>
            </a:r>
            <a:r>
              <a:rPr lang="en-US" sz="2000">
                <a:ea typeface="+mn-lt"/>
                <a:cs typeface="+mn-lt"/>
              </a:rPr>
              <a:t>: 80/128 active </a:t>
            </a:r>
            <a:endParaRPr lang="en-US"/>
          </a:p>
          <a:p>
            <a:r>
              <a:rPr lang="en-US" sz="2000">
                <a:ea typeface="+mn-lt"/>
                <a:cs typeface="+mn-lt"/>
              </a:rPr>
              <a:t>Local </a:t>
            </a:r>
            <a:r>
              <a:rPr lang="en-US" sz="2000" err="1">
                <a:ea typeface="+mn-lt"/>
                <a:cs typeface="+mn-lt"/>
              </a:rPr>
              <a:t>latents</a:t>
            </a:r>
            <a:r>
              <a:rPr lang="en-US" sz="2000">
                <a:ea typeface="+mn-lt"/>
                <a:cs typeface="+mn-lt"/>
              </a:rPr>
              <a:t>: 69/128 active </a:t>
            </a:r>
          </a:p>
          <a:p>
            <a:r>
              <a:rPr lang="en-US" sz="2000">
                <a:ea typeface="+mn-lt"/>
                <a:cs typeface="+mn-lt"/>
              </a:rPr>
              <a:t>Model uses global structure heavily (no collapse). Most of the important structure in the physics data is global rather than local. This shows that the hierarchical design is working correctly.”</a:t>
            </a:r>
          </a:p>
          <a:p>
            <a:r>
              <a:rPr lang="en-US" sz="2000">
                <a:ea typeface="+mn-lt"/>
                <a:cs typeface="+mn-lt"/>
              </a:rPr>
              <a:t>Fine-details still encoded locally (no collapse)</a:t>
            </a:r>
            <a:endParaRPr lang="en-US" sz="2000"/>
          </a:p>
        </p:txBody>
      </p:sp>
      <p:pic>
        <p:nvPicPr>
          <p:cNvPr id="3" name="Picture 2" descr="A graph with green line&#10;&#10;AI-generated content may be incorrect.">
            <a:extLst>
              <a:ext uri="{FF2B5EF4-FFF2-40B4-BE49-F238E27FC236}">
                <a16:creationId xmlns:a16="http://schemas.microsoft.com/office/drawing/2014/main" id="{FE2AAADB-A2A1-A312-19D1-9D4B21ACE025}"/>
              </a:ext>
            </a:extLst>
          </p:cNvPr>
          <p:cNvPicPr>
            <a:picLocks noChangeAspect="1"/>
          </p:cNvPicPr>
          <p:nvPr/>
        </p:nvPicPr>
        <p:blipFill>
          <a:blip r:embed="rId3"/>
          <a:stretch>
            <a:fillRect/>
          </a:stretch>
        </p:blipFill>
        <p:spPr>
          <a:xfrm>
            <a:off x="639741" y="999472"/>
            <a:ext cx="5411504" cy="3627329"/>
          </a:xfrm>
          <a:prstGeom prst="rect">
            <a:avLst/>
          </a:prstGeom>
        </p:spPr>
      </p:pic>
      <p:pic>
        <p:nvPicPr>
          <p:cNvPr id="6" name="Picture 5" descr="A graph with green lines and white text&#10;&#10;AI-generated content may be incorrect.">
            <a:extLst>
              <a:ext uri="{FF2B5EF4-FFF2-40B4-BE49-F238E27FC236}">
                <a16:creationId xmlns:a16="http://schemas.microsoft.com/office/drawing/2014/main" id="{718E3E67-8F87-6DA5-797E-CE03450A41AB}"/>
              </a:ext>
            </a:extLst>
          </p:cNvPr>
          <p:cNvPicPr>
            <a:picLocks noChangeAspect="1"/>
          </p:cNvPicPr>
          <p:nvPr/>
        </p:nvPicPr>
        <p:blipFill>
          <a:blip r:embed="rId4"/>
          <a:stretch>
            <a:fillRect/>
          </a:stretch>
        </p:blipFill>
        <p:spPr>
          <a:xfrm>
            <a:off x="6341692" y="2807917"/>
            <a:ext cx="5425075" cy="3654990"/>
          </a:xfrm>
          <a:prstGeom prst="rect">
            <a:avLst/>
          </a:prstGeom>
        </p:spPr>
      </p:pic>
    </p:spTree>
    <p:extLst>
      <p:ext uri="{BB962C8B-B14F-4D97-AF65-F5344CB8AC3E}">
        <p14:creationId xmlns:p14="http://schemas.microsoft.com/office/powerpoint/2010/main" val="384364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7671F-557A-CBB8-3817-6915125E64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C9CD8C-7267-B7E8-C441-DE7751ADAFDE}"/>
              </a:ext>
            </a:extLst>
          </p:cNvPr>
          <p:cNvSpPr>
            <a:spLocks noGrp="1"/>
          </p:cNvSpPr>
          <p:nvPr>
            <p:ph type="ctrTitle"/>
          </p:nvPr>
        </p:nvSpPr>
        <p:spPr>
          <a:xfrm>
            <a:off x="1988462" y="1934650"/>
            <a:ext cx="7280733" cy="2061531"/>
          </a:xfrm>
        </p:spPr>
        <p:txBody>
          <a:bodyPr>
            <a:normAutofit/>
          </a:bodyPr>
          <a:lstStyle/>
          <a:p>
            <a:pPr algn="ctr"/>
            <a:r>
              <a:rPr lang="en-US">
                <a:latin typeface="Saira Condensed Condensed Light"/>
              </a:rPr>
              <a:t>Introduction</a:t>
            </a:r>
            <a:endParaRPr lang="en-US"/>
          </a:p>
        </p:txBody>
      </p:sp>
      <p:sp>
        <p:nvSpPr>
          <p:cNvPr id="3" name="Subtitle 2">
            <a:extLst>
              <a:ext uri="{FF2B5EF4-FFF2-40B4-BE49-F238E27FC236}">
                <a16:creationId xmlns:a16="http://schemas.microsoft.com/office/drawing/2014/main" id="{12A3FA1E-4F88-5F7F-B77F-939ED8C14A84}"/>
              </a:ext>
            </a:extLst>
          </p:cNvPr>
          <p:cNvSpPr>
            <a:spLocks noGrp="1"/>
          </p:cNvSpPr>
          <p:nvPr>
            <p:ph type="subTitle" idx="1"/>
          </p:nvPr>
        </p:nvSpPr>
        <p:spPr/>
        <p:txBody>
          <a:bodyPr vert="horz" lIns="91440" tIns="45720" rIns="91440" bIns="45720" rtlCol="0" anchor="t">
            <a:normAutofit/>
          </a:bodyPr>
          <a:lstStyle/>
          <a:p>
            <a:r>
              <a:rPr lang="en-US">
                <a:latin typeface="IBM Plex Sans"/>
              </a:rPr>
              <a:t>Probability distributions are complex, </a:t>
            </a:r>
            <a:r>
              <a:rPr lang="en-US" err="1">
                <a:latin typeface="IBM Plex Sans"/>
              </a:rPr>
              <a:t>probabality</a:t>
            </a:r>
            <a:r>
              <a:rPr lang="en-US">
                <a:latin typeface="IBM Plex Sans"/>
              </a:rPr>
              <a:t> prediction can average to hallucination for predicting multiple outputs, how about we consider energy?</a:t>
            </a:r>
            <a:endParaRPr lang="en-US"/>
          </a:p>
        </p:txBody>
      </p:sp>
      <p:sp>
        <p:nvSpPr>
          <p:cNvPr id="5" name="Date Placeholder 4">
            <a:extLst>
              <a:ext uri="{FF2B5EF4-FFF2-40B4-BE49-F238E27FC236}">
                <a16:creationId xmlns:a16="http://schemas.microsoft.com/office/drawing/2014/main" id="{7868B5FD-0B22-1955-3149-33AA10CA5849}"/>
              </a:ext>
            </a:extLst>
          </p:cNvPr>
          <p:cNvSpPr>
            <a:spLocks noGrp="1"/>
          </p:cNvSpPr>
          <p:nvPr>
            <p:ph type="dt" sz="half" idx="10"/>
          </p:nvPr>
        </p:nvSpPr>
        <p:spPr/>
        <p:txBody>
          <a:bodyPr/>
          <a:lstStyle/>
          <a:p>
            <a:r>
              <a:rPr lang="en-US"/>
              <a:t>Date</a:t>
            </a:r>
          </a:p>
        </p:txBody>
      </p:sp>
      <p:sp>
        <p:nvSpPr>
          <p:cNvPr id="7" name="TextBox 6">
            <a:extLst>
              <a:ext uri="{FF2B5EF4-FFF2-40B4-BE49-F238E27FC236}">
                <a16:creationId xmlns:a16="http://schemas.microsoft.com/office/drawing/2014/main" id="{EEB01D2F-690F-2506-5565-09C9DF229585}"/>
              </a:ext>
            </a:extLst>
          </p:cNvPr>
          <p:cNvSpPr txBox="1"/>
          <p:nvPr/>
        </p:nvSpPr>
        <p:spPr>
          <a:xfrm>
            <a:off x="10667999" y="6273799"/>
            <a:ext cx="15262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ighlight>
                  <a:srgbClr val="A32638"/>
                </a:highlight>
                <a:latin typeface="Times New Roman"/>
                <a:ea typeface="Calibri"/>
                <a:cs typeface="Times New Roman"/>
              </a:rPr>
              <a:t>May 06, 2025</a:t>
            </a:r>
            <a:endParaRPr lang="en-US">
              <a:highlight>
                <a:srgbClr val="A32638"/>
              </a:highlight>
              <a:latin typeface="Times New Roman"/>
              <a:cs typeface="Times New Roman"/>
            </a:endParaRPr>
          </a:p>
        </p:txBody>
      </p:sp>
    </p:spTree>
    <p:extLst>
      <p:ext uri="{BB962C8B-B14F-4D97-AF65-F5344CB8AC3E}">
        <p14:creationId xmlns:p14="http://schemas.microsoft.com/office/powerpoint/2010/main" val="33755134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5E6A7-15A8-90FE-F3F6-17E4D8626A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53E33D-42BD-6277-4EB6-69D03DEB777F}"/>
              </a:ext>
            </a:extLst>
          </p:cNvPr>
          <p:cNvSpPr>
            <a:spLocks noGrp="1"/>
          </p:cNvSpPr>
          <p:nvPr>
            <p:ph type="title"/>
          </p:nvPr>
        </p:nvSpPr>
        <p:spPr>
          <a:xfrm>
            <a:off x="644769" y="365125"/>
            <a:ext cx="11472619" cy="1350963"/>
          </a:xfrm>
        </p:spPr>
        <p:txBody>
          <a:bodyPr anchor="t">
            <a:normAutofit/>
          </a:bodyPr>
          <a:lstStyle/>
          <a:p>
            <a:r>
              <a:rPr lang="en-US" sz="3600">
                <a:latin typeface="Times New Roman"/>
                <a:cs typeface="Times New Roman"/>
              </a:rPr>
              <a:t>HVAE Metrics : Latent Variance</a:t>
            </a:r>
          </a:p>
        </p:txBody>
      </p:sp>
      <p:sp>
        <p:nvSpPr>
          <p:cNvPr id="4" name="Slide Number Placeholder 3">
            <a:extLst>
              <a:ext uri="{FF2B5EF4-FFF2-40B4-BE49-F238E27FC236}">
                <a16:creationId xmlns:a16="http://schemas.microsoft.com/office/drawing/2014/main" id="{B4E38609-08ED-F135-F84E-BE765B0E7475}"/>
              </a:ext>
            </a:extLst>
          </p:cNvPr>
          <p:cNvSpPr>
            <a:spLocks noGrp="1"/>
          </p:cNvSpPr>
          <p:nvPr>
            <p:ph type="sldNum" sz="quarter" idx="12"/>
          </p:nvPr>
        </p:nvSpPr>
        <p:spPr>
          <a:xfrm>
            <a:off x="9375913" y="6276840"/>
            <a:ext cx="2743200" cy="365125"/>
          </a:xfrm>
        </p:spPr>
        <p:txBody>
          <a:bodyPr anchor="ctr">
            <a:normAutofit/>
          </a:bodyPr>
          <a:lstStyle/>
          <a:p>
            <a:pPr>
              <a:spcAft>
                <a:spcPts val="600"/>
              </a:spcAft>
            </a:pPr>
            <a:fld id="{4267CD5E-26CF-4249-8540-BB1D07FD4227}" type="slidenum">
              <a:rPr lang="en-US" smtClean="0"/>
              <a:pPr>
                <a:spcAft>
                  <a:spcPts val="600"/>
                </a:spcAft>
              </a:pPr>
              <a:t>40</a:t>
            </a:fld>
            <a:endParaRPr lang="en-US"/>
          </a:p>
        </p:txBody>
      </p:sp>
      <p:sp>
        <p:nvSpPr>
          <p:cNvPr id="9" name="Content Placeholder 4">
            <a:extLst>
              <a:ext uri="{FF2B5EF4-FFF2-40B4-BE49-F238E27FC236}">
                <a16:creationId xmlns:a16="http://schemas.microsoft.com/office/drawing/2014/main" id="{28A87497-98A1-7235-6C02-74A66ABEE448}"/>
              </a:ext>
            </a:extLst>
          </p:cNvPr>
          <p:cNvSpPr txBox="1">
            <a:spLocks/>
          </p:cNvSpPr>
          <p:nvPr/>
        </p:nvSpPr>
        <p:spPr>
          <a:xfrm>
            <a:off x="629681" y="1041164"/>
            <a:ext cx="4002280" cy="560952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ea typeface="+mn-lt"/>
                <a:cs typeface="+mn-lt"/>
              </a:rPr>
              <a:t>Low-but-not-zero variance means:</a:t>
            </a:r>
            <a:endParaRPr lang="en-US">
              <a:ea typeface="+mn-lt"/>
              <a:cs typeface="+mn-lt"/>
            </a:endParaRPr>
          </a:p>
          <a:p>
            <a:r>
              <a:rPr lang="en-US" sz="2000">
                <a:ea typeface="+mn-lt"/>
                <a:cs typeface="+mn-lt"/>
              </a:rPr>
              <a:t>Latent dimensions are </a:t>
            </a:r>
            <a:r>
              <a:rPr lang="en-US" sz="2000" b="1">
                <a:ea typeface="+mn-lt"/>
                <a:cs typeface="+mn-lt"/>
              </a:rPr>
              <a:t>not collapsed</a:t>
            </a:r>
            <a:endParaRPr lang="en-US"/>
          </a:p>
          <a:p>
            <a:r>
              <a:rPr lang="en-US" sz="2000">
                <a:ea typeface="+mn-lt"/>
                <a:cs typeface="+mn-lt"/>
              </a:rPr>
              <a:t>Variance is concentrated in the </a:t>
            </a:r>
            <a:r>
              <a:rPr lang="en-US" sz="2000" b="1">
                <a:ea typeface="+mn-lt"/>
                <a:cs typeface="+mn-lt"/>
              </a:rPr>
              <a:t>active dimensions</a:t>
            </a:r>
            <a:r>
              <a:rPr lang="en-US" sz="2000">
                <a:ea typeface="+mn-lt"/>
                <a:cs typeface="+mn-lt"/>
              </a:rPr>
              <a:t> (about 0.1 each)</a:t>
            </a:r>
            <a:endParaRPr lang="en-US"/>
          </a:p>
          <a:p>
            <a:pPr marL="0" indent="0">
              <a:buNone/>
            </a:pPr>
            <a:endParaRPr lang="en-US" sz="2000"/>
          </a:p>
          <a:p>
            <a:r>
              <a:rPr lang="en-US" sz="2000">
                <a:ea typeface="+mn-lt"/>
                <a:cs typeface="+mn-lt"/>
              </a:rPr>
              <a:t>The model learned compact, meaningful latent features without making them overly noisy or degenerate.</a:t>
            </a:r>
            <a:endParaRPr lang="en-US"/>
          </a:p>
          <a:p>
            <a:endParaRPr lang="en-US" sz="2000"/>
          </a:p>
        </p:txBody>
      </p:sp>
      <p:pic>
        <p:nvPicPr>
          <p:cNvPr id="5" name="Picture 4" descr="A graph with green lines&#10;&#10;AI-generated content may be incorrect.">
            <a:extLst>
              <a:ext uri="{FF2B5EF4-FFF2-40B4-BE49-F238E27FC236}">
                <a16:creationId xmlns:a16="http://schemas.microsoft.com/office/drawing/2014/main" id="{D7E4AEE7-16EB-03BC-3DB8-7E7C71B26A57}"/>
              </a:ext>
            </a:extLst>
          </p:cNvPr>
          <p:cNvPicPr>
            <a:picLocks noChangeAspect="1"/>
          </p:cNvPicPr>
          <p:nvPr/>
        </p:nvPicPr>
        <p:blipFill>
          <a:blip r:embed="rId3"/>
          <a:stretch>
            <a:fillRect/>
          </a:stretch>
        </p:blipFill>
        <p:spPr>
          <a:xfrm>
            <a:off x="4632070" y="1010703"/>
            <a:ext cx="7325458" cy="4825512"/>
          </a:xfrm>
          <a:prstGeom prst="rect">
            <a:avLst/>
          </a:prstGeom>
        </p:spPr>
      </p:pic>
    </p:spTree>
    <p:extLst>
      <p:ext uri="{BB962C8B-B14F-4D97-AF65-F5344CB8AC3E}">
        <p14:creationId xmlns:p14="http://schemas.microsoft.com/office/powerpoint/2010/main" val="25191117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BCE9BC8-B2A2-53D7-25DE-0763A0944BA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029C1DD6-BACC-7146-89D6-20D1ABD27076}"/>
              </a:ext>
            </a:extLst>
          </p:cNvPr>
          <p:cNvSpPr txBox="1">
            <a:spLocks/>
          </p:cNvSpPr>
          <p:nvPr/>
        </p:nvSpPr>
        <p:spPr>
          <a:xfrm>
            <a:off x="804672" y="802955"/>
            <a:ext cx="4977976" cy="1454051"/>
          </a:xfrm>
          <a:prstGeom prst="rect">
            <a:avLst/>
          </a:prstGeom>
        </p:spPr>
        <p:txBody>
          <a:bodyPr vert="horz" lIns="91440" tIns="45720" rIns="91440" bIns="45720" rtlCol="0" anchor="ctr">
            <a:normAutofit/>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marL="0" marR="0" lvl="0" indent="0" defTabSz="914400" fontAlgn="auto">
              <a:spcAft>
                <a:spcPts val="600"/>
              </a:spcAft>
              <a:buClrTx/>
              <a:buSzTx/>
              <a:tabLst/>
              <a:defRPr/>
            </a:pPr>
            <a:r>
              <a:rPr kumimoji="0" lang="en-US" sz="3600" b="1" i="0" u="none" strike="noStrike" kern="1200" cap="none" spc="0" normalizeH="0" baseline="0" noProof="0">
                <a:ln>
                  <a:noFill/>
                </a:ln>
                <a:solidFill>
                  <a:schemeClr val="tx2"/>
                </a:solidFill>
                <a:effectLst/>
                <a:uLnTx/>
                <a:uFillTx/>
                <a:latin typeface="Times New Roman"/>
                <a:cs typeface="Times New Roman"/>
              </a:rPr>
              <a:t>Questions?</a:t>
            </a:r>
          </a:p>
        </p:txBody>
      </p:sp>
      <p:pic>
        <p:nvPicPr>
          <p:cNvPr id="8" name="Graphic 7" descr="Questions">
            <a:extLst>
              <a:ext uri="{FF2B5EF4-FFF2-40B4-BE49-F238E27FC236}">
                <a16:creationId xmlns:a16="http://schemas.microsoft.com/office/drawing/2014/main" id="{9201F7EE-EEA1-BE33-C15D-94C43B8F15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
        <p:nvSpPr>
          <p:cNvPr id="3" name="Slide Number Placeholder 2">
            <a:extLst>
              <a:ext uri="{FF2B5EF4-FFF2-40B4-BE49-F238E27FC236}">
                <a16:creationId xmlns:a16="http://schemas.microsoft.com/office/drawing/2014/main" id="{DA331F2F-C182-2B88-1893-89F548CEC38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defTabSz="914400" fontAlgn="auto">
              <a:spcBef>
                <a:spcPts val="0"/>
              </a:spcBef>
              <a:spcAft>
                <a:spcPts val="600"/>
              </a:spcAft>
              <a:buClrTx/>
              <a:buSzTx/>
              <a:buFontTx/>
              <a:buNone/>
              <a:tabLst/>
              <a:defRPr/>
            </a:pPr>
            <a:fld id="{4267CD5E-26CF-4249-8540-BB1D07FD4227}" type="slidenum">
              <a:rPr kumimoji="0" lang="en-US" b="1" i="0" u="none" strike="noStrike" cap="none" spc="0" normalizeH="0" baseline="0" noProof="0" smtClean="0">
                <a:ln>
                  <a:noFill/>
                </a:ln>
                <a:solidFill>
                  <a:schemeClr val="tx1">
                    <a:tint val="75000"/>
                  </a:schemeClr>
                </a:solidFill>
                <a:effectLst/>
                <a:uLnTx/>
                <a:uFillTx/>
                <a:latin typeface="+mn-lt"/>
              </a:rPr>
              <a:pPr marR="0" lvl="0" indent="0" defTabSz="914400" fontAlgn="auto">
                <a:spcBef>
                  <a:spcPts val="0"/>
                </a:spcBef>
                <a:spcAft>
                  <a:spcPts val="600"/>
                </a:spcAft>
                <a:buClrTx/>
                <a:buSzTx/>
                <a:buFontTx/>
                <a:buNone/>
                <a:tabLst/>
                <a:defRPr/>
              </a:pPr>
              <a:t>41</a:t>
            </a:fld>
            <a:endParaRPr kumimoji="0" lang="en-US" b="1" i="0" u="none" strike="noStrike" cap="none" spc="0" normalizeH="0" baseline="0" noProof="0">
              <a:ln>
                <a:noFill/>
              </a:ln>
              <a:solidFill>
                <a:schemeClr val="tx1">
                  <a:tint val="75000"/>
                </a:schemeClr>
              </a:solidFill>
              <a:effectLst/>
              <a:uLnTx/>
              <a:uFillTx/>
              <a:latin typeface="+mn-lt"/>
            </a:endParaRPr>
          </a:p>
        </p:txBody>
      </p:sp>
      <mc:AlternateContent xmlns:mc="http://schemas.openxmlformats.org/markup-compatibility/2006">
        <mc:Choice xmlns:am3d="http://schemas.microsoft.com/office/drawing/2017/model3d" Requires="am3d">
          <p:graphicFrame>
            <p:nvGraphicFramePr>
              <p:cNvPr id="2" name="3D Model 1" descr="Question Mark">
                <a:extLst>
                  <a:ext uri="{FF2B5EF4-FFF2-40B4-BE49-F238E27FC236}">
                    <a16:creationId xmlns:a16="http://schemas.microsoft.com/office/drawing/2014/main" id="{779D5171-2EE8-9AC8-1892-816FE506E715}"/>
                  </a:ext>
                </a:extLst>
              </p:cNvPr>
              <p:cNvGraphicFramePr>
                <a:graphicFrameLocks noChangeAspect="1"/>
              </p:cNvGraphicFramePr>
              <p:nvPr/>
            </p:nvGraphicFramePr>
            <p:xfrm>
              <a:off x="3295039" y="1116106"/>
              <a:ext cx="2922285" cy="4059222"/>
            </p:xfrm>
            <a:graphic>
              <a:graphicData uri="http://schemas.microsoft.com/office/drawing/2017/model3d">
                <am3d:model3d r:embed="rId4">
                  <am3d:spPr>
                    <a:xfrm>
                      <a:off x="0" y="0"/>
                      <a:ext cx="2922285" cy="4059222"/>
                    </a:xfrm>
                    <a:prstGeom prst="rect">
                      <a:avLst/>
                    </a:prstGeom>
                  </am3d:spPr>
                  <am3d:camera>
                    <am3d:pos x="0" y="0" z="58615274"/>
                    <am3d:up dx="0" dy="36000000" dz="0"/>
                    <am3d:lookAt x="0" y="0" z="0"/>
                    <am3d:perspective fov="2700000"/>
                  </am3d:camera>
                  <am3d:trans>
                    <am3d:meterPerModelUnit n="10675758" d="1000000"/>
                    <am3d:preTrans dx="-721111" dy="-18000000" dz="8896"/>
                    <am3d:scale>
                      <am3d:sx n="1000000" d="1000000"/>
                      <am3d:sy n="1000000" d="1000000"/>
                      <am3d:sz n="1000000" d="1000000"/>
                    </am3d:scale>
                    <am3d:rot ax="890165" ay="-1869861" az="-468319"/>
                    <am3d:postTrans dx="0" dy="0" dz="0"/>
                  </am3d:trans>
                  <am3d:raster rName="Office3DRenderer" rVer="16.0.8326">
                    <am3d:blip r:embed="rId5"/>
                  </am3d:raster>
                  <am3d:objViewport viewportSz="501851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Question Mark">
                <a:extLst>
                  <a:ext uri="{FF2B5EF4-FFF2-40B4-BE49-F238E27FC236}">
                    <a16:creationId xmlns:a16="http://schemas.microsoft.com/office/drawing/2014/main" id="{779D5171-2EE8-9AC8-1892-816FE506E715}"/>
                  </a:ext>
                </a:extLst>
              </p:cNvPr>
              <p:cNvPicPr>
                <a:picLocks noGrp="1" noRot="1" noChangeAspect="1" noMove="1" noResize="1" noEditPoints="1" noAdjustHandles="1" noChangeArrowheads="1" noChangeShapeType="1" noCrop="1"/>
              </p:cNvPicPr>
              <p:nvPr/>
            </p:nvPicPr>
            <p:blipFill>
              <a:blip r:embed="rId5"/>
              <a:stretch>
                <a:fillRect/>
              </a:stretch>
            </p:blipFill>
            <p:spPr>
              <a:xfrm>
                <a:off x="3295039" y="1116106"/>
                <a:ext cx="2922285" cy="4059222"/>
              </a:xfrm>
              <a:prstGeom prst="rect">
                <a:avLst/>
              </a:prstGeom>
            </p:spPr>
          </p:pic>
        </mc:Fallback>
      </mc:AlternateContent>
    </p:spTree>
    <p:extLst>
      <p:ext uri="{BB962C8B-B14F-4D97-AF65-F5344CB8AC3E}">
        <p14:creationId xmlns:p14="http://schemas.microsoft.com/office/powerpoint/2010/main" val="34509174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8253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D675C34-73AD-3E14-1B45-B8EEF3F30B16}"/>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33FE3B0-2D6C-D667-55A7-AAC7830865F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4267CD5E-26CF-4249-8540-BB1D07FD4227}" type="slidenum">
              <a:rPr lang="en-US" smtClean="0">
                <a:solidFill>
                  <a:schemeClr val="tx1">
                    <a:tint val="75000"/>
                  </a:schemeClr>
                </a:solidFill>
                <a:latin typeface="+mn-lt"/>
              </a:rPr>
              <a:pPr defTabSz="914400">
                <a:spcAft>
                  <a:spcPts val="600"/>
                </a:spcAft>
              </a:pPr>
              <a:t>5</a:t>
            </a:fld>
            <a:endParaRPr lang="en-US">
              <a:solidFill>
                <a:schemeClr val="tx1">
                  <a:tint val="75000"/>
                </a:schemeClr>
              </a:solidFill>
              <a:latin typeface="+mn-lt"/>
            </a:endParaRPr>
          </a:p>
        </p:txBody>
      </p:sp>
      <p:sp>
        <p:nvSpPr>
          <p:cNvPr id="29" name="Title 1">
            <a:extLst>
              <a:ext uri="{FF2B5EF4-FFF2-40B4-BE49-F238E27FC236}">
                <a16:creationId xmlns:a16="http://schemas.microsoft.com/office/drawing/2014/main" id="{9869B504-EEDB-177F-44E0-211F50295033}"/>
              </a:ext>
            </a:extLst>
          </p:cNvPr>
          <p:cNvSpPr txBox="1">
            <a:spLocks/>
          </p:cNvSpPr>
          <p:nvPr/>
        </p:nvSpPr>
        <p:spPr>
          <a:xfrm>
            <a:off x="646359" y="365127"/>
            <a:ext cx="10709031" cy="1033071"/>
          </a:xfrm>
          <a:prstGeom prst="rect">
            <a:avLst/>
          </a:prstGeom>
        </p:spPr>
        <p:txBody>
          <a:bodyPr vert="horz" lIns="91440" tIns="45720" rIns="91440" bIns="45720" rtlCol="0" anchor="t">
            <a:noAutofit/>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a:defRPr/>
            </a:pPr>
            <a:r>
              <a:rPr lang="en-US" sz="3600">
                <a:solidFill>
                  <a:srgbClr val="363D45"/>
                </a:solidFill>
                <a:latin typeface="Times New Roman"/>
                <a:cs typeface="Times New Roman"/>
              </a:rPr>
              <a:t>Motivation: </a:t>
            </a:r>
            <a:r>
              <a:rPr lang="en-US" sz="3600" b="0">
                <a:solidFill>
                  <a:srgbClr val="363D45"/>
                </a:solidFill>
                <a:latin typeface="Saira Condensed Condensed SemiBold"/>
                <a:cs typeface="Times New Roman"/>
              </a:rPr>
              <a:t>Supervised Learning works but requires many labeled samples</a:t>
            </a:r>
            <a:endParaRPr lang="en-US"/>
          </a:p>
        </p:txBody>
      </p:sp>
      <p:pic>
        <p:nvPicPr>
          <p:cNvPr id="2" name="Picture 1" descr="A collage of different types of cars&#10;&#10;AI-generated content may be incorrect.">
            <a:extLst>
              <a:ext uri="{FF2B5EF4-FFF2-40B4-BE49-F238E27FC236}">
                <a16:creationId xmlns:a16="http://schemas.microsoft.com/office/drawing/2014/main" id="{DC7A924B-B420-CE7F-90AD-ADCAB2F24B7D}"/>
              </a:ext>
            </a:extLst>
          </p:cNvPr>
          <p:cNvPicPr>
            <a:picLocks noChangeAspect="1"/>
          </p:cNvPicPr>
          <p:nvPr/>
        </p:nvPicPr>
        <p:blipFill>
          <a:blip r:embed="rId2"/>
          <a:stretch>
            <a:fillRect/>
          </a:stretch>
        </p:blipFill>
        <p:spPr>
          <a:xfrm>
            <a:off x="647178" y="1400844"/>
            <a:ext cx="10511425" cy="5100147"/>
          </a:xfrm>
          <a:prstGeom prst="rect">
            <a:avLst/>
          </a:prstGeom>
        </p:spPr>
      </p:pic>
      <p:sp>
        <p:nvSpPr>
          <p:cNvPr id="3" name="TextBox 2">
            <a:extLst>
              <a:ext uri="{FF2B5EF4-FFF2-40B4-BE49-F238E27FC236}">
                <a16:creationId xmlns:a16="http://schemas.microsoft.com/office/drawing/2014/main" id="{7353B98C-A735-F549-0A56-B91EE405C562}"/>
              </a:ext>
            </a:extLst>
          </p:cNvPr>
          <p:cNvSpPr txBox="1"/>
          <p:nvPr/>
        </p:nvSpPr>
        <p:spPr>
          <a:xfrm>
            <a:off x="615950" y="6546850"/>
            <a:ext cx="105282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Referenced from </a:t>
            </a:r>
            <a:r>
              <a:rPr lang="en-US">
                <a:ea typeface="+mn-lt"/>
                <a:cs typeface="+mn-lt"/>
              </a:rPr>
              <a:t>Yann LeCun: "Energy-Based Self-Supervised Learning" at IPAM</a:t>
            </a:r>
            <a:endParaRPr lang="en-US"/>
          </a:p>
        </p:txBody>
      </p:sp>
    </p:spTree>
    <p:extLst>
      <p:ext uri="{BB962C8B-B14F-4D97-AF65-F5344CB8AC3E}">
        <p14:creationId xmlns:p14="http://schemas.microsoft.com/office/powerpoint/2010/main" val="32501824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B6CA627-A65F-C780-B3BB-0350E19DB43E}"/>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18673C6-35DC-44BE-22CD-96A3B7AF746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4267CD5E-26CF-4249-8540-BB1D07FD4227}" type="slidenum">
              <a:rPr lang="en-US" smtClean="0">
                <a:solidFill>
                  <a:schemeClr val="tx1">
                    <a:tint val="75000"/>
                  </a:schemeClr>
                </a:solidFill>
                <a:latin typeface="+mn-lt"/>
              </a:rPr>
              <a:pPr defTabSz="914400">
                <a:spcAft>
                  <a:spcPts val="600"/>
                </a:spcAft>
              </a:pPr>
              <a:t>6</a:t>
            </a:fld>
            <a:endParaRPr lang="en-US">
              <a:solidFill>
                <a:schemeClr val="tx1">
                  <a:tint val="75000"/>
                </a:schemeClr>
              </a:solidFill>
              <a:latin typeface="+mn-lt"/>
            </a:endParaRPr>
          </a:p>
        </p:txBody>
      </p:sp>
      <p:sp>
        <p:nvSpPr>
          <p:cNvPr id="29" name="Title 1">
            <a:extLst>
              <a:ext uri="{FF2B5EF4-FFF2-40B4-BE49-F238E27FC236}">
                <a16:creationId xmlns:a16="http://schemas.microsoft.com/office/drawing/2014/main" id="{F41C356A-794A-27C3-70DD-550A81762462}"/>
              </a:ext>
            </a:extLst>
          </p:cNvPr>
          <p:cNvSpPr txBox="1">
            <a:spLocks/>
          </p:cNvSpPr>
          <p:nvPr/>
        </p:nvSpPr>
        <p:spPr>
          <a:xfrm>
            <a:off x="646359" y="365127"/>
            <a:ext cx="11547231" cy="486971"/>
          </a:xfrm>
          <a:prstGeom prst="rect">
            <a:avLst/>
          </a:prstGeom>
        </p:spPr>
        <p:txBody>
          <a:bodyPr vert="horz" lIns="91440" tIns="45720" rIns="91440" bIns="45720" rtlCol="0" anchor="t">
            <a:noAutofit/>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a:defRPr/>
            </a:pPr>
            <a:r>
              <a:rPr lang="en-US" sz="3600">
                <a:solidFill>
                  <a:srgbClr val="363D45"/>
                </a:solidFill>
                <a:latin typeface="Times New Roman"/>
                <a:cs typeface="Times New Roman"/>
              </a:rPr>
              <a:t>Reinforcement Learning: can work great for simulations</a:t>
            </a:r>
            <a:endParaRPr lang="en-US" sz="3600">
              <a:latin typeface="Times New Roman"/>
              <a:cs typeface="Times New Roman"/>
            </a:endParaRPr>
          </a:p>
        </p:txBody>
      </p:sp>
      <p:pic>
        <p:nvPicPr>
          <p:cNvPr id="2" name="Picture 1" descr="A screenshot of a video game&#10;&#10;AI-generated content may be incorrect.">
            <a:extLst>
              <a:ext uri="{FF2B5EF4-FFF2-40B4-BE49-F238E27FC236}">
                <a16:creationId xmlns:a16="http://schemas.microsoft.com/office/drawing/2014/main" id="{7A7D59D4-7BB4-3785-D38D-9F33F00DE08C}"/>
              </a:ext>
            </a:extLst>
          </p:cNvPr>
          <p:cNvPicPr>
            <a:picLocks noChangeAspect="1"/>
          </p:cNvPicPr>
          <p:nvPr/>
        </p:nvPicPr>
        <p:blipFill>
          <a:blip r:embed="rId2"/>
          <a:stretch>
            <a:fillRect/>
          </a:stretch>
        </p:blipFill>
        <p:spPr>
          <a:xfrm>
            <a:off x="0" y="856712"/>
            <a:ext cx="12077700" cy="5651010"/>
          </a:xfrm>
          <a:prstGeom prst="rect">
            <a:avLst/>
          </a:prstGeom>
        </p:spPr>
      </p:pic>
      <p:sp>
        <p:nvSpPr>
          <p:cNvPr id="3" name="TextBox 2">
            <a:extLst>
              <a:ext uri="{FF2B5EF4-FFF2-40B4-BE49-F238E27FC236}">
                <a16:creationId xmlns:a16="http://schemas.microsoft.com/office/drawing/2014/main" id="{DFEB3F99-E6BF-098A-E643-9C85CBCE68ED}"/>
              </a:ext>
            </a:extLst>
          </p:cNvPr>
          <p:cNvSpPr txBox="1"/>
          <p:nvPr/>
        </p:nvSpPr>
        <p:spPr>
          <a:xfrm>
            <a:off x="323589" y="6508315"/>
            <a:ext cx="1125254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0000"/>
                </a:solidFill>
                <a:latin typeface="Aptos"/>
                <a:ea typeface="Arial"/>
                <a:cs typeface="Arial"/>
              </a:rPr>
              <a:t>* </a:t>
            </a:r>
            <a:r>
              <a:rPr lang="en-US" sz="1800" b="0" i="0" u="none" strike="noStrike" baseline="0">
                <a:solidFill>
                  <a:srgbClr val="000000"/>
                </a:solidFill>
                <a:latin typeface="Aptos"/>
                <a:ea typeface="Arial"/>
                <a:cs typeface="Arial"/>
              </a:rPr>
              <a:t>Referenced from Yann LeCun: "Energy-Based Self-Supervised Learning" at IPAM</a:t>
            </a:r>
            <a:r>
              <a:rPr lang="en-US" sz="1800" b="0" i="0">
                <a:latin typeface="Aptos"/>
                <a:ea typeface="Arial"/>
                <a:cs typeface="Arial"/>
              </a:rPr>
              <a:t>​</a:t>
            </a:r>
            <a:endParaRPr lang="en-US"/>
          </a:p>
          <a:p>
            <a:pPr algn="ctr"/>
            <a:endParaRPr lang="en-US"/>
          </a:p>
        </p:txBody>
      </p:sp>
    </p:spTree>
    <p:extLst>
      <p:ext uri="{BB962C8B-B14F-4D97-AF65-F5344CB8AC3E}">
        <p14:creationId xmlns:p14="http://schemas.microsoft.com/office/powerpoint/2010/main" val="1851042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54265CE-69A5-46FF-FD20-211805113AD1}"/>
            </a:ext>
          </a:extLst>
        </p:cNvPr>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EF5556EE-AAE1-16B3-6013-6235A2A33D74}"/>
              </a:ext>
            </a:extLst>
          </p:cNvPr>
          <p:cNvSpPr txBox="1">
            <a:spLocks/>
          </p:cNvSpPr>
          <p:nvPr/>
        </p:nvSpPr>
        <p:spPr>
          <a:xfrm>
            <a:off x="838200" y="365125"/>
            <a:ext cx="5558489" cy="1325563"/>
          </a:xfrm>
          <a:prstGeom prst="rect">
            <a:avLst/>
          </a:prstGeom>
        </p:spPr>
        <p:txBody>
          <a:bodyPr vert="horz" lIns="91440" tIns="45720" rIns="91440" bIns="45720" rtlCol="0" anchor="ctr">
            <a:noAutofit/>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defTabSz="914400">
              <a:spcAft>
                <a:spcPts val="600"/>
              </a:spcAft>
              <a:defRPr/>
            </a:pPr>
            <a:r>
              <a:rPr lang="en-US" sz="3600" kern="1200">
                <a:latin typeface="Times New Roman"/>
                <a:cs typeface="Times New Roman"/>
              </a:rPr>
              <a:t>Reinforcement Learning Drawback: Requires Lot of Trials</a:t>
            </a:r>
          </a:p>
        </p:txBody>
      </p:sp>
      <p:sp>
        <p:nvSpPr>
          <p:cNvPr id="36" name="Freeform: Shape 35">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extBox 2">
            <a:extLst>
              <a:ext uri="{FF2B5EF4-FFF2-40B4-BE49-F238E27FC236}">
                <a16:creationId xmlns:a16="http://schemas.microsoft.com/office/drawing/2014/main" id="{2CB238B4-CBC2-6955-A2D7-13DB4E1EDB74}"/>
              </a:ext>
            </a:extLst>
          </p:cNvPr>
          <p:cNvSpPr txBox="1"/>
          <p:nvPr/>
        </p:nvSpPr>
        <p:spPr>
          <a:xfrm>
            <a:off x="838200" y="1825625"/>
            <a:ext cx="5558489" cy="435133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1700"/>
              <a:t>Pure RL requires too many trials to learn anything</a:t>
            </a:r>
          </a:p>
          <a:p>
            <a:pPr marL="742950" lvl="1" indent="-228600">
              <a:lnSpc>
                <a:spcPct val="90000"/>
              </a:lnSpc>
              <a:spcAft>
                <a:spcPts val="600"/>
              </a:spcAft>
              <a:buFont typeface="Arial" panose="020B0604020202020204" pitchFamily="34" charset="0"/>
              <a:buChar char="•"/>
            </a:pPr>
            <a:r>
              <a:rPr lang="en-US" sz="1700"/>
              <a:t>it’s OK in a game</a:t>
            </a:r>
          </a:p>
          <a:p>
            <a:pPr marL="742950" lvl="1" indent="-228600">
              <a:lnSpc>
                <a:spcPct val="90000"/>
              </a:lnSpc>
              <a:spcAft>
                <a:spcPts val="600"/>
              </a:spcAft>
              <a:buFont typeface="Arial" panose="020B0604020202020204" pitchFamily="34" charset="0"/>
              <a:buChar char="•"/>
            </a:pPr>
            <a:r>
              <a:rPr lang="en-US" sz="1700"/>
              <a:t>it’s not OK in the real world</a:t>
            </a:r>
          </a:p>
          <a:p>
            <a:pPr marL="285750" indent="-228600">
              <a:lnSpc>
                <a:spcPct val="90000"/>
              </a:lnSpc>
              <a:spcAft>
                <a:spcPts val="600"/>
              </a:spcAft>
              <a:buFont typeface="Arial" panose="020B0604020202020204" pitchFamily="34" charset="0"/>
              <a:buChar char="•"/>
            </a:pPr>
            <a:endParaRPr lang="en-US" sz="1700"/>
          </a:p>
          <a:p>
            <a:pPr marL="285750" indent="-228600">
              <a:lnSpc>
                <a:spcPct val="90000"/>
              </a:lnSpc>
              <a:spcAft>
                <a:spcPts val="600"/>
              </a:spcAft>
              <a:buFont typeface="Arial" panose="020B0604020202020204" pitchFamily="34" charset="0"/>
              <a:buChar char="•"/>
            </a:pPr>
            <a:r>
              <a:rPr lang="en-US" sz="1700"/>
              <a:t>RL works in simple virtual world that you can run faster </a:t>
            </a:r>
            <a:br>
              <a:rPr lang="en-US" sz="1700"/>
            </a:br>
            <a:r>
              <a:rPr lang="en-US" sz="1700"/>
              <a:t>than real-time on many machines in parallel.</a:t>
            </a:r>
          </a:p>
          <a:p>
            <a:pPr marL="285750" indent="-228600">
              <a:lnSpc>
                <a:spcPct val="90000"/>
              </a:lnSpc>
              <a:spcAft>
                <a:spcPts val="600"/>
              </a:spcAft>
              <a:buFont typeface="Arial" panose="020B0604020202020204" pitchFamily="34" charset="0"/>
              <a:buChar char="•"/>
            </a:pPr>
            <a:endParaRPr lang="en-US" sz="1700"/>
          </a:p>
          <a:p>
            <a:pPr marL="285750" indent="-228600">
              <a:lnSpc>
                <a:spcPct val="90000"/>
              </a:lnSpc>
              <a:spcAft>
                <a:spcPts val="600"/>
              </a:spcAft>
              <a:buFont typeface="Arial" panose="020B0604020202020204" pitchFamily="34" charset="0"/>
              <a:buChar char="•"/>
            </a:pPr>
            <a:endParaRPr lang="en-US" sz="1700"/>
          </a:p>
          <a:p>
            <a:pPr marL="285750" indent="-228600">
              <a:lnSpc>
                <a:spcPct val="90000"/>
              </a:lnSpc>
              <a:spcAft>
                <a:spcPts val="600"/>
              </a:spcAft>
              <a:buFont typeface="Arial" panose="020B0604020202020204" pitchFamily="34" charset="0"/>
              <a:buChar char="•"/>
            </a:pPr>
            <a:r>
              <a:rPr lang="en-US" sz="1700"/>
              <a:t>Anything you do in the real world can kill you</a:t>
            </a:r>
          </a:p>
          <a:p>
            <a:pPr marL="285750" indent="-228600">
              <a:lnSpc>
                <a:spcPct val="90000"/>
              </a:lnSpc>
              <a:spcAft>
                <a:spcPts val="600"/>
              </a:spcAft>
              <a:buFont typeface="Arial" panose="020B0604020202020204" pitchFamily="34" charset="0"/>
              <a:buChar char="•"/>
            </a:pPr>
            <a:endParaRPr lang="en-US" sz="1700"/>
          </a:p>
          <a:p>
            <a:pPr marL="285750" indent="-228600">
              <a:lnSpc>
                <a:spcPct val="90000"/>
              </a:lnSpc>
              <a:spcAft>
                <a:spcPts val="600"/>
              </a:spcAft>
              <a:buFont typeface="Arial" panose="020B0604020202020204" pitchFamily="34" charset="0"/>
              <a:buChar char="•"/>
            </a:pPr>
            <a:endParaRPr lang="en-US" sz="1700"/>
          </a:p>
          <a:p>
            <a:pPr marL="285750" indent="-228600">
              <a:lnSpc>
                <a:spcPct val="90000"/>
              </a:lnSpc>
              <a:spcAft>
                <a:spcPts val="600"/>
              </a:spcAft>
              <a:buFont typeface="Arial" panose="020B0604020202020204" pitchFamily="34" charset="0"/>
              <a:buChar char="•"/>
            </a:pPr>
            <a:endParaRPr lang="en-US" sz="1700"/>
          </a:p>
          <a:p>
            <a:pPr marL="285750" indent="-228600">
              <a:lnSpc>
                <a:spcPct val="90000"/>
              </a:lnSpc>
              <a:spcAft>
                <a:spcPts val="600"/>
              </a:spcAft>
              <a:buFont typeface="Arial" panose="020B0604020202020204" pitchFamily="34" charset="0"/>
              <a:buChar char="•"/>
            </a:pPr>
            <a:r>
              <a:rPr lang="en-US" sz="1700"/>
              <a:t>You can’t run the real world faster than real time</a:t>
            </a:r>
          </a:p>
        </p:txBody>
      </p:sp>
      <p:sp>
        <p:nvSpPr>
          <p:cNvPr id="38" name="Oval 37">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Block Arc 39">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Freeform: Shape 41">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a:p>
        </p:txBody>
      </p:sp>
      <p:cxnSp>
        <p:nvCxnSpPr>
          <p:cNvPr id="44" name="Straight Connector 43">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46" name="Freeform: Shape 45">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5" name="Slide Number Placeholder 4">
            <a:extLst>
              <a:ext uri="{FF2B5EF4-FFF2-40B4-BE49-F238E27FC236}">
                <a16:creationId xmlns:a16="http://schemas.microsoft.com/office/drawing/2014/main" id="{89A875D2-DBC4-8CA1-B7D9-282238ABE5CA}"/>
              </a:ext>
            </a:extLst>
          </p:cNvPr>
          <p:cNvSpPr>
            <a:spLocks noGrp="1"/>
          </p:cNvSpPr>
          <p:nvPr>
            <p:ph type="sldNum" sz="quarter" idx="12"/>
          </p:nvPr>
        </p:nvSpPr>
        <p:spPr>
          <a:xfrm>
            <a:off x="9780104" y="6356350"/>
            <a:ext cx="1573696" cy="365125"/>
          </a:xfrm>
        </p:spPr>
        <p:txBody>
          <a:bodyPr vert="horz" lIns="91440" tIns="45720" rIns="91440" bIns="45720" rtlCol="0" anchor="ctr">
            <a:normAutofit/>
          </a:bodyPr>
          <a:lstStyle/>
          <a:p>
            <a:pPr>
              <a:spcAft>
                <a:spcPts val="600"/>
              </a:spcAft>
            </a:pPr>
            <a:fld id="{4267CD5E-26CF-4249-8540-BB1D07FD4227}" type="slidenum">
              <a:rPr lang="en-US" smtClean="0">
                <a:solidFill>
                  <a:schemeClr val="tx1">
                    <a:tint val="75000"/>
                  </a:schemeClr>
                </a:solidFill>
              </a:rPr>
              <a:pPr>
                <a:spcAft>
                  <a:spcPts val="600"/>
                </a:spcAft>
              </a:pPr>
              <a:t>7</a:t>
            </a:fld>
            <a:endParaRPr lang="en-US">
              <a:solidFill>
                <a:schemeClr val="tx1">
                  <a:tint val="75000"/>
                </a:schemeClr>
              </a:solidFill>
            </a:endParaRPr>
          </a:p>
        </p:txBody>
      </p:sp>
      <p:sp>
        <p:nvSpPr>
          <p:cNvPr id="48" name="Arc 47">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Shape 49">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23039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87F5FBD-4CFF-E2AD-11E9-EED332FC6F67}"/>
            </a:ext>
          </a:extLst>
        </p:cNvPr>
        <p:cNvGrpSpPr/>
        <p:nvPr/>
      </p:nvGrpSpPr>
      <p:grpSpPr>
        <a:xfrm>
          <a:off x="0" y="0"/>
          <a:ext cx="0" cy="0"/>
          <a:chOff x="0" y="0"/>
          <a:chExt cx="0" cy="0"/>
        </a:xfrm>
      </p:grpSpPr>
      <p:sp useBgFill="1">
        <p:nvSpPr>
          <p:cNvPr id="92" name="Rectangle 91">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EE97AE3A-217B-70D3-FB7C-04B152CE03CB}"/>
              </a:ext>
            </a:extLst>
          </p:cNvPr>
          <p:cNvSpPr txBox="1">
            <a:spLocks/>
          </p:cNvSpPr>
          <p:nvPr/>
        </p:nvSpPr>
        <p:spPr>
          <a:xfrm>
            <a:off x="838201" y="345810"/>
            <a:ext cx="5120561" cy="1325563"/>
          </a:xfrm>
          <a:prstGeom prst="rect">
            <a:avLst/>
          </a:prstGeom>
        </p:spPr>
        <p:txBody>
          <a:bodyPr vert="horz" lIns="91440" tIns="45720" rIns="91440" bIns="45720" rtlCol="0" anchor="ctr">
            <a:normAutofit/>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defTabSz="914400">
              <a:spcAft>
                <a:spcPts val="600"/>
              </a:spcAft>
              <a:defRPr/>
            </a:pPr>
            <a:r>
              <a:rPr lang="en-US" sz="3600" b="0" kern="1200">
                <a:latin typeface="Times New Roman"/>
                <a:cs typeface="Times New Roman"/>
              </a:rPr>
              <a:t>How do humans and animals learn so quickly?</a:t>
            </a:r>
            <a:endParaRPr lang="en-US" sz="3600" kern="1200">
              <a:latin typeface="Times New Roman"/>
              <a:cs typeface="Times New Roman"/>
            </a:endParaRPr>
          </a:p>
        </p:txBody>
      </p:sp>
      <p:sp>
        <p:nvSpPr>
          <p:cNvPr id="94" name="Oval 93">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2" name="Picture 81" descr="A baby sitting in a chair with toys&#10;&#10;AI-generated content may be incorrect.">
            <a:extLst>
              <a:ext uri="{FF2B5EF4-FFF2-40B4-BE49-F238E27FC236}">
                <a16:creationId xmlns:a16="http://schemas.microsoft.com/office/drawing/2014/main" id="{5FB78CB5-DEBF-7C92-291A-60999E4E55C9}"/>
              </a:ext>
            </a:extLst>
          </p:cNvPr>
          <p:cNvPicPr>
            <a:picLocks noChangeAspect="1"/>
          </p:cNvPicPr>
          <p:nvPr/>
        </p:nvPicPr>
        <p:blipFill>
          <a:blip r:embed="rId2"/>
          <a:srcRect l="31671" r="16932" b="-2"/>
          <a:stretch>
            <a:fillRect/>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96" name="Arc 95">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87" name="Picture 86" descr="A baby with a white hat&#10;&#10;AI-generated content may be incorrect.">
            <a:extLst>
              <a:ext uri="{FF2B5EF4-FFF2-40B4-BE49-F238E27FC236}">
                <a16:creationId xmlns:a16="http://schemas.microsoft.com/office/drawing/2014/main" id="{EB12FFDF-FD43-2AA5-2633-FA87B063F6AA}"/>
              </a:ext>
            </a:extLst>
          </p:cNvPr>
          <p:cNvPicPr>
            <a:picLocks noChangeAspect="1"/>
          </p:cNvPicPr>
          <p:nvPr/>
        </p:nvPicPr>
        <p:blipFill>
          <a:blip r:embed="rId3"/>
          <a:srcRect l="19724" r="4225" b="1"/>
          <a:stretch>
            <a:fillRect/>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graphicFrame>
        <p:nvGraphicFramePr>
          <p:cNvPr id="31" name="TextBox 2">
            <a:extLst>
              <a:ext uri="{FF2B5EF4-FFF2-40B4-BE49-F238E27FC236}">
                <a16:creationId xmlns:a16="http://schemas.microsoft.com/office/drawing/2014/main" id="{87E0EE7A-80CB-A568-96B9-9E03C09E0BCD}"/>
              </a:ext>
            </a:extLst>
          </p:cNvPr>
          <p:cNvGraphicFramePr/>
          <p:nvPr>
            <p:extLst>
              <p:ext uri="{D42A27DB-BD31-4B8C-83A1-F6EECF244321}">
                <p14:modId xmlns:p14="http://schemas.microsoft.com/office/powerpoint/2010/main" val="405764967"/>
              </p:ext>
            </p:extLst>
          </p:nvPr>
        </p:nvGraphicFramePr>
        <p:xfrm>
          <a:off x="838201" y="1825625"/>
          <a:ext cx="5092194"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00385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604ED93-CF3F-ABCA-2C20-6C051ABA3A20}"/>
            </a:ext>
          </a:extLst>
        </p:cNvPr>
        <p:cNvGrpSpPr/>
        <p:nvPr/>
      </p:nvGrpSpPr>
      <p:grpSpPr>
        <a:xfrm>
          <a:off x="0" y="0"/>
          <a:ext cx="0" cy="0"/>
          <a:chOff x="0" y="0"/>
          <a:chExt cx="0" cy="0"/>
        </a:xfrm>
      </p:grpSpPr>
      <p:sp>
        <p:nvSpPr>
          <p:cNvPr id="11" name="Content Placeholder 3">
            <a:extLst>
              <a:ext uri="{FF2B5EF4-FFF2-40B4-BE49-F238E27FC236}">
                <a16:creationId xmlns:a16="http://schemas.microsoft.com/office/drawing/2014/main" id="{BE198C3E-4D7D-7A0E-7206-B92237B8F2EF}"/>
              </a:ext>
            </a:extLst>
          </p:cNvPr>
          <p:cNvSpPr txBox="1">
            <a:spLocks/>
          </p:cNvSpPr>
          <p:nvPr/>
        </p:nvSpPr>
        <p:spPr>
          <a:xfrm>
            <a:off x="344031" y="1120563"/>
            <a:ext cx="5510393" cy="5597520"/>
          </a:xfrm>
          <a:prstGeom prst="rect">
            <a:avLst/>
          </a:prstGeom>
        </p:spPr>
        <p:txBody>
          <a:bodyPr vert="horz" lIns="91440" tIns="45720" rIns="91440" bIns="45720" rtlCol="0" anchor="ctr">
            <a:noAutofit/>
          </a:bodyPr>
          <a:lst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a:buFont typeface="Arial" panose="020B0604020202020204" pitchFamily="34" charset="0"/>
              <a:buChar char="•"/>
            </a:pPr>
            <a:endParaRPr lang="en-US" sz="2000">
              <a:solidFill>
                <a:srgbClr val="000000"/>
              </a:solidFill>
              <a:latin typeface="Times New Roman"/>
              <a:ea typeface="Cambria"/>
              <a:cs typeface="Times New Roman"/>
            </a:endParaRPr>
          </a:p>
          <a:p>
            <a:pPr defTabSz="914400">
              <a:buFont typeface="Wingdings" panose="020B0604020202020204" pitchFamily="34" charset="0"/>
              <a:buChar char="§"/>
            </a:pPr>
            <a:r>
              <a:rPr lang="en-US" sz="2000">
                <a:solidFill>
                  <a:schemeClr val="tx1">
                    <a:lumMod val="50000"/>
                  </a:schemeClr>
                </a:solidFill>
                <a:latin typeface="Times New Roman"/>
                <a:ea typeface="Cambria"/>
                <a:cs typeface="Times New Roman"/>
              </a:rPr>
              <a:t>Current question-answering systems mix reasoning and text generation, often failing at deep thinking.</a:t>
            </a:r>
          </a:p>
          <a:p>
            <a:pPr defTabSz="914400">
              <a:buFont typeface="Wingdings" panose="020B0604020202020204" pitchFamily="34" charset="0"/>
              <a:buChar char="§"/>
            </a:pPr>
            <a:r>
              <a:rPr lang="en-US" sz="2000">
                <a:solidFill>
                  <a:schemeClr val="tx1">
                    <a:lumMod val="50000"/>
                  </a:schemeClr>
                </a:solidFill>
                <a:latin typeface="Times New Roman"/>
                <a:ea typeface="Cambria"/>
                <a:cs typeface="Times New Roman"/>
              </a:rPr>
              <a:t>We aim to </a:t>
            </a:r>
            <a:r>
              <a:rPr lang="en-US" sz="2000" b="1">
                <a:solidFill>
                  <a:schemeClr val="tx1">
                    <a:lumMod val="50000"/>
                  </a:schemeClr>
                </a:solidFill>
                <a:latin typeface="Times New Roman"/>
                <a:ea typeface="Cambria"/>
                <a:cs typeface="Times New Roman"/>
              </a:rPr>
              <a:t>separate reasoning from fluency</a:t>
            </a:r>
            <a:r>
              <a:rPr lang="en-US" sz="2000">
                <a:solidFill>
                  <a:schemeClr val="tx1">
                    <a:lumMod val="50000"/>
                  </a:schemeClr>
                </a:solidFill>
                <a:latin typeface="Times New Roman"/>
                <a:ea typeface="Cambria"/>
                <a:cs typeface="Times New Roman"/>
              </a:rPr>
              <a:t>: </a:t>
            </a:r>
          </a:p>
          <a:p>
            <a:pPr lvl="1" defTabSz="914400">
              <a:buFont typeface="Courier New" panose="020B0604020202020204" pitchFamily="34" charset="0"/>
              <a:buChar char="o"/>
            </a:pPr>
            <a:r>
              <a:rPr lang="en-US" sz="2000" b="1">
                <a:solidFill>
                  <a:schemeClr val="tx1">
                    <a:lumMod val="50000"/>
                  </a:schemeClr>
                </a:solidFill>
                <a:latin typeface="Times New Roman"/>
                <a:ea typeface="Cambria"/>
                <a:cs typeface="Times New Roman"/>
              </a:rPr>
              <a:t>Reasoning:</a:t>
            </a:r>
            <a:r>
              <a:rPr lang="en-US" sz="2000">
                <a:solidFill>
                  <a:schemeClr val="tx1">
                    <a:lumMod val="50000"/>
                  </a:schemeClr>
                </a:solidFill>
                <a:latin typeface="Times New Roman"/>
                <a:ea typeface="Cambria"/>
                <a:cs typeface="Times New Roman"/>
              </a:rPr>
              <a:t> Modeled as an optimization process in latent space using Energy-Based Models (EBMs).</a:t>
            </a:r>
            <a:endParaRPr lang="en-US" sz="2000">
              <a:solidFill>
                <a:schemeClr val="tx1">
                  <a:lumMod val="50000"/>
                </a:schemeClr>
              </a:solidFill>
              <a:latin typeface="Times New Roman"/>
              <a:cs typeface="Times New Roman"/>
            </a:endParaRPr>
          </a:p>
          <a:p>
            <a:pPr lvl="1" defTabSz="914400">
              <a:buFont typeface="Courier New" panose="020B0604020202020204" pitchFamily="34" charset="0"/>
              <a:buChar char="o"/>
            </a:pPr>
            <a:r>
              <a:rPr lang="en-US" sz="2000" b="1">
                <a:solidFill>
                  <a:schemeClr val="tx1">
                    <a:lumMod val="50000"/>
                  </a:schemeClr>
                </a:solidFill>
                <a:latin typeface="Times New Roman"/>
                <a:ea typeface="Cambria"/>
                <a:cs typeface="Times New Roman"/>
              </a:rPr>
              <a:t>Fluency:</a:t>
            </a:r>
            <a:r>
              <a:rPr lang="en-US" sz="2000">
                <a:solidFill>
                  <a:schemeClr val="tx1">
                    <a:lumMod val="50000"/>
                  </a:schemeClr>
                </a:solidFill>
                <a:latin typeface="Times New Roman"/>
                <a:ea typeface="Cambria"/>
                <a:cs typeface="Times New Roman"/>
              </a:rPr>
              <a:t> Handled by a language decoder for natural answers.</a:t>
            </a:r>
            <a:endParaRPr lang="en-US" sz="2000">
              <a:solidFill>
                <a:schemeClr val="tx1">
                  <a:lumMod val="50000"/>
                </a:schemeClr>
              </a:solidFill>
              <a:latin typeface="Times New Roman"/>
              <a:cs typeface="Times New Roman"/>
            </a:endParaRPr>
          </a:p>
          <a:p>
            <a:pPr defTabSz="914400">
              <a:buFont typeface="Wingdings" panose="020B0604020202020204" pitchFamily="34" charset="0"/>
              <a:buChar char="§"/>
            </a:pPr>
            <a:r>
              <a:rPr lang="en-US" sz="2000">
                <a:solidFill>
                  <a:schemeClr val="tx1">
                    <a:lumMod val="50000"/>
                  </a:schemeClr>
                </a:solidFill>
                <a:latin typeface="Times New Roman"/>
                <a:ea typeface="Cambria"/>
                <a:cs typeface="Times New Roman"/>
              </a:rPr>
              <a:t>Our approach: </a:t>
            </a:r>
            <a:endParaRPr lang="en-US" sz="2000">
              <a:solidFill>
                <a:schemeClr val="tx1">
                  <a:lumMod val="50000"/>
                </a:schemeClr>
              </a:solidFill>
              <a:latin typeface="Times New Roman"/>
              <a:cs typeface="Times New Roman"/>
            </a:endParaRPr>
          </a:p>
          <a:p>
            <a:pPr lvl="1" defTabSz="914400">
              <a:buFont typeface="Courier New" panose="020B0604020202020204" pitchFamily="34" charset="0"/>
              <a:buChar char="o"/>
            </a:pPr>
            <a:r>
              <a:rPr lang="en-US" sz="2000">
                <a:solidFill>
                  <a:schemeClr val="tx1">
                    <a:lumMod val="50000"/>
                  </a:schemeClr>
                </a:solidFill>
                <a:latin typeface="Times New Roman"/>
                <a:ea typeface="Cambria"/>
                <a:cs typeface="Times New Roman"/>
              </a:rPr>
              <a:t>Use </a:t>
            </a:r>
            <a:r>
              <a:rPr lang="en-US" sz="2000" b="1">
                <a:solidFill>
                  <a:schemeClr val="tx1">
                    <a:lumMod val="50000"/>
                  </a:schemeClr>
                </a:solidFill>
                <a:latin typeface="Times New Roman"/>
                <a:ea typeface="Cambria"/>
                <a:cs typeface="Times New Roman"/>
              </a:rPr>
              <a:t>energy minimization</a:t>
            </a:r>
            <a:r>
              <a:rPr lang="en-US" sz="2000">
                <a:solidFill>
                  <a:schemeClr val="tx1">
                    <a:lumMod val="50000"/>
                  </a:schemeClr>
                </a:solidFill>
                <a:latin typeface="Times New Roman"/>
                <a:ea typeface="Cambria"/>
                <a:cs typeface="Times New Roman"/>
              </a:rPr>
              <a:t> to refine answers iteratively.</a:t>
            </a:r>
            <a:endParaRPr lang="en-US" sz="2000">
              <a:solidFill>
                <a:schemeClr val="tx1">
                  <a:lumMod val="50000"/>
                </a:schemeClr>
              </a:solidFill>
              <a:latin typeface="Times New Roman"/>
              <a:cs typeface="Times New Roman"/>
            </a:endParaRPr>
          </a:p>
          <a:p>
            <a:pPr lvl="1" defTabSz="914400">
              <a:buFont typeface="Courier New" panose="020B0604020202020204" pitchFamily="34" charset="0"/>
              <a:buChar char="o"/>
            </a:pPr>
            <a:r>
              <a:rPr lang="en-US" sz="2000">
                <a:solidFill>
                  <a:schemeClr val="tx1">
                    <a:lumMod val="50000"/>
                  </a:schemeClr>
                </a:solidFill>
                <a:latin typeface="Times New Roman"/>
                <a:ea typeface="Cambria"/>
                <a:cs typeface="Times New Roman"/>
              </a:rPr>
              <a:t>Apply advanced training techniques (gradient truncation, memory buffers, use High Variational Auto-Encoders (HVAE))</a:t>
            </a:r>
            <a:endParaRPr lang="en-US" sz="2000">
              <a:solidFill>
                <a:schemeClr val="tx1">
                  <a:lumMod val="50000"/>
                </a:schemeClr>
              </a:solidFill>
              <a:latin typeface="Times New Roman"/>
              <a:cs typeface="Times New Roman"/>
            </a:endParaRPr>
          </a:p>
        </p:txBody>
      </p:sp>
      <p:sp>
        <p:nvSpPr>
          <p:cNvPr id="5" name="Slide Number Placeholder 4">
            <a:extLst>
              <a:ext uri="{FF2B5EF4-FFF2-40B4-BE49-F238E27FC236}">
                <a16:creationId xmlns:a16="http://schemas.microsoft.com/office/drawing/2014/main" id="{6D521F40-B9E6-EECA-AE82-4764024AC13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4267CD5E-26CF-4249-8540-BB1D07FD4227}" type="slidenum">
              <a:rPr lang="en-US" smtClean="0">
                <a:solidFill>
                  <a:schemeClr val="tx1">
                    <a:tint val="75000"/>
                  </a:schemeClr>
                </a:solidFill>
                <a:latin typeface="+mn-lt"/>
              </a:rPr>
              <a:pPr defTabSz="914400">
                <a:spcAft>
                  <a:spcPts val="600"/>
                </a:spcAft>
              </a:pPr>
              <a:t>9</a:t>
            </a:fld>
            <a:endParaRPr lang="en-US">
              <a:solidFill>
                <a:schemeClr val="tx1">
                  <a:tint val="75000"/>
                </a:schemeClr>
              </a:solidFill>
              <a:latin typeface="+mn-lt"/>
            </a:endParaRPr>
          </a:p>
        </p:txBody>
      </p:sp>
      <p:sp>
        <p:nvSpPr>
          <p:cNvPr id="29" name="Title 1">
            <a:extLst>
              <a:ext uri="{FF2B5EF4-FFF2-40B4-BE49-F238E27FC236}">
                <a16:creationId xmlns:a16="http://schemas.microsoft.com/office/drawing/2014/main" id="{666CCCD5-71F4-F17E-D239-5BF6FFB90AD0}"/>
              </a:ext>
            </a:extLst>
          </p:cNvPr>
          <p:cNvSpPr txBox="1">
            <a:spLocks/>
          </p:cNvSpPr>
          <p:nvPr/>
        </p:nvSpPr>
        <p:spPr>
          <a:xfrm>
            <a:off x="646359" y="365127"/>
            <a:ext cx="10709031" cy="486971"/>
          </a:xfrm>
          <a:prstGeom prst="rect">
            <a:avLst/>
          </a:prstGeom>
        </p:spPr>
        <p:txBody>
          <a:bodyPr vert="horz" lIns="91440" tIns="45720" rIns="91440" bIns="45720" rtlCol="0" anchor="t">
            <a:noAutofit/>
          </a:bodyPr>
          <a:lst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a:lstStyle>
          <a:p>
            <a:pPr>
              <a:defRPr/>
            </a:pPr>
            <a:r>
              <a:rPr kumimoji="0" lang="en-US" sz="3600" b="1" i="0" u="none" strike="noStrike" kern="1200" cap="none" spc="0" normalizeH="0" baseline="0" noProof="0">
                <a:ln>
                  <a:noFill/>
                </a:ln>
                <a:solidFill>
                  <a:srgbClr val="363D45"/>
                </a:solidFill>
                <a:effectLst/>
                <a:uLnTx/>
                <a:uFillTx/>
                <a:latin typeface="Times New Roman"/>
                <a:cs typeface="Times New Roman"/>
              </a:rPr>
              <a:t>Problem Statement</a:t>
            </a:r>
            <a:r>
              <a:rPr lang="en-US" sz="3600">
                <a:solidFill>
                  <a:srgbClr val="363D45"/>
                </a:solidFill>
                <a:latin typeface="Times New Roman"/>
                <a:cs typeface="Times New Roman"/>
              </a:rPr>
              <a:t> &amp; Objective</a:t>
            </a:r>
            <a:endParaRPr kumimoji="0" lang="en-US" sz="3600" b="1" i="0" u="none" strike="noStrike" kern="1200" cap="none" spc="0" normalizeH="0" baseline="0" noProof="0">
              <a:ln>
                <a:noFill/>
              </a:ln>
              <a:solidFill>
                <a:srgbClr val="363D45"/>
              </a:solidFill>
              <a:effectLst/>
              <a:uLnTx/>
              <a:uFillTx/>
              <a:latin typeface="Times New Roman"/>
              <a:cs typeface="Times New Roman"/>
            </a:endParaRPr>
          </a:p>
        </p:txBody>
      </p:sp>
      <p:pic>
        <p:nvPicPr>
          <p:cNvPr id="4" name="Picture 3" descr="A spiral with purple lines&#10;&#10;AI-generated content may be incorrect.">
            <a:extLst>
              <a:ext uri="{FF2B5EF4-FFF2-40B4-BE49-F238E27FC236}">
                <a16:creationId xmlns:a16="http://schemas.microsoft.com/office/drawing/2014/main" id="{15ED74D2-F885-D92D-DF5E-AA8E8E760741}"/>
              </a:ext>
            </a:extLst>
          </p:cNvPr>
          <p:cNvPicPr>
            <a:picLocks noChangeAspect="1"/>
          </p:cNvPicPr>
          <p:nvPr/>
        </p:nvPicPr>
        <p:blipFill>
          <a:blip r:embed="rId2"/>
          <a:stretch>
            <a:fillRect/>
          </a:stretch>
        </p:blipFill>
        <p:spPr>
          <a:xfrm>
            <a:off x="6454983" y="911121"/>
            <a:ext cx="5353050" cy="5810250"/>
          </a:xfrm>
          <a:prstGeom prst="rect">
            <a:avLst/>
          </a:prstGeom>
        </p:spPr>
      </p:pic>
      <p:sp>
        <p:nvSpPr>
          <p:cNvPr id="3" name="TextBox 2">
            <a:extLst>
              <a:ext uri="{FF2B5EF4-FFF2-40B4-BE49-F238E27FC236}">
                <a16:creationId xmlns:a16="http://schemas.microsoft.com/office/drawing/2014/main" id="{BE63AFFE-3426-B32D-5399-2CBE23BC6A56}"/>
              </a:ext>
            </a:extLst>
          </p:cNvPr>
          <p:cNvSpPr txBox="1"/>
          <p:nvPr/>
        </p:nvSpPr>
        <p:spPr>
          <a:xfrm>
            <a:off x="6811406" y="6441175"/>
            <a:ext cx="11628328" cy="3076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1577"/>
              </a:lnSpc>
            </a:pPr>
            <a:r>
              <a:rPr lang="en-US" sz="1800" b="0" i="0" u="none" strike="noStrike" baseline="0">
                <a:solidFill>
                  <a:srgbClr val="000000"/>
                </a:solidFill>
                <a:latin typeface="Aptos"/>
              </a:rPr>
              <a:t>* Referenced from </a:t>
            </a:r>
            <a:r>
              <a:rPr lang="en-US">
                <a:solidFill>
                  <a:srgbClr val="000000"/>
                </a:solidFill>
                <a:latin typeface="Aptos"/>
              </a:rPr>
              <a:t>M-A </a:t>
            </a:r>
            <a:r>
              <a:rPr lang="en-US" err="1">
                <a:solidFill>
                  <a:srgbClr val="000000"/>
                </a:solidFill>
                <a:latin typeface="Aptos"/>
              </a:rPr>
              <a:t>Ranzato's</a:t>
            </a:r>
            <a:r>
              <a:rPr lang="en-US">
                <a:solidFill>
                  <a:srgbClr val="000000"/>
                </a:solidFill>
                <a:latin typeface="Aptos"/>
              </a:rPr>
              <a:t> PhD Thesis</a:t>
            </a:r>
            <a:endParaRPr lang="en-US" sz="1800" b="0" i="0">
              <a:latin typeface="Aptos"/>
            </a:endParaRPr>
          </a:p>
        </p:txBody>
      </p:sp>
    </p:spTree>
    <p:extLst>
      <p:ext uri="{BB962C8B-B14F-4D97-AF65-F5344CB8AC3E}">
        <p14:creationId xmlns:p14="http://schemas.microsoft.com/office/powerpoint/2010/main" val="16487754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42</Slides>
  <Notes>20</Notes>
  <HiddenSlides>0</HiddenSlide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office theme</vt:lpstr>
      <vt:lpstr>Reasoning as  Energy Minimization:  An Energy Based Approach  to Question Answering</vt:lpstr>
      <vt:lpstr>Team Members</vt:lpstr>
      <vt:lpstr>Table Of Contents</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Datasets Considered</vt:lpstr>
      <vt:lpstr>SQuAD: Stanford Question Answer Dataset</vt:lpstr>
      <vt:lpstr>    Hugging Face H4  stack-exchange-preferences </vt:lpstr>
      <vt:lpstr>Model :  Energy based (Transformer Backed) Model</vt:lpstr>
      <vt:lpstr>EBM Stage 1: Data Processing</vt:lpstr>
      <vt:lpstr>EBM Stage 2: Model Architecture and Parameters </vt:lpstr>
      <vt:lpstr>EBM Stage 3: Inference and Loss </vt:lpstr>
      <vt:lpstr>EBM Stage 3: Optimization </vt:lpstr>
      <vt:lpstr>EBM Challenges </vt:lpstr>
      <vt:lpstr>Model : Hierarchical Variational Autoencoder (HVAE) Architecture</vt:lpstr>
      <vt:lpstr>HVAE and EBT Infusion</vt:lpstr>
      <vt:lpstr>HVAE Stage 1: Dataset Processing</vt:lpstr>
      <vt:lpstr>HVAE EBT Stage 2: Model Architecture and Parameters</vt:lpstr>
      <vt:lpstr>HVAE Stage 2: Model Architecture and Parameters</vt:lpstr>
      <vt:lpstr>HVAE Stage 2: Model Architecture and Parameters</vt:lpstr>
      <vt:lpstr>HVAE Stage 3: Loss Functions &amp; Train Configuration</vt:lpstr>
      <vt:lpstr>HVAE Stage 3: Loss Functions &amp; Train Configuration</vt:lpstr>
      <vt:lpstr>HVAE Stage 4: Inference &amp; generation (decoder behavior)</vt:lpstr>
      <vt:lpstr>HVAE Metrics :</vt:lpstr>
      <vt:lpstr>HVAE Metrics :</vt:lpstr>
      <vt:lpstr>HVAE Metrics : KL Local </vt:lpstr>
      <vt:lpstr>HVAE Metrics : KL Global</vt:lpstr>
      <vt:lpstr>HVAE Metrics : KL Local and Global</vt:lpstr>
      <vt:lpstr>HVAE Metrics : Active Units Local and Global</vt:lpstr>
      <vt:lpstr>HVAE Metrics : Latent Variance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32</cp:revision>
  <dcterms:created xsi:type="dcterms:W3CDTF">2025-12-01T11:35:56Z</dcterms:created>
  <dcterms:modified xsi:type="dcterms:W3CDTF">2025-12-09T04:30:13Z</dcterms:modified>
</cp:coreProperties>
</file>